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1" r:id="rId16"/>
    <p:sldId id="282" r:id="rId17"/>
    <p:sldId id="283" r:id="rId18"/>
    <p:sldId id="284" r:id="rId19"/>
    <p:sldId id="285" r:id="rId20"/>
    <p:sldId id="286" r:id="rId21"/>
    <p:sldId id="287"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7497" autoAdjust="0"/>
  </p:normalViewPr>
  <p:slideViewPr>
    <p:cSldViewPr snapToGrid="0">
      <p:cViewPr varScale="1">
        <p:scale>
          <a:sx n="56" d="100"/>
          <a:sy n="56" d="100"/>
        </p:scale>
        <p:origin x="87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09769F-AD6E-4FEA-8425-B9CBCC02DC0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sv-SE"/>
        </a:p>
      </dgm:t>
    </dgm:pt>
    <dgm:pt modelId="{815B843E-109A-4B03-A489-E3F061646073}">
      <dgm:prSet phldrT="[Text]"/>
      <dgm:spPr>
        <a:solidFill>
          <a:schemeClr val="tx1"/>
        </a:solidFill>
      </dgm:spPr>
      <dgm:t>
        <a:bodyPr/>
        <a:lstStyle/>
        <a:p>
          <a:r>
            <a:rPr lang="sv-SE" dirty="0">
              <a:latin typeface="Franklin Gothic Book" panose="020B0503020102020204" pitchFamily="34" charset="0"/>
            </a:rPr>
            <a:t>Nationella riktlinjer</a:t>
          </a:r>
        </a:p>
      </dgm:t>
    </dgm:pt>
    <dgm:pt modelId="{56C63240-08FF-498B-B32F-EE28DE32E2B2}" type="parTrans" cxnId="{04BCAA11-1884-4077-80E8-5227D062AE60}">
      <dgm:prSet/>
      <dgm:spPr/>
      <dgm:t>
        <a:bodyPr/>
        <a:lstStyle/>
        <a:p>
          <a:endParaRPr lang="sv-SE"/>
        </a:p>
      </dgm:t>
    </dgm:pt>
    <dgm:pt modelId="{A1D2E6CC-27FA-499A-89F2-59CC662547A8}" type="sibTrans" cxnId="{04BCAA11-1884-4077-80E8-5227D062AE60}">
      <dgm:prSet/>
      <dgm:spPr/>
      <dgm:t>
        <a:bodyPr/>
        <a:lstStyle/>
        <a:p>
          <a:endParaRPr lang="sv-SE"/>
        </a:p>
      </dgm:t>
    </dgm:pt>
    <dgm:pt modelId="{EACC7865-BE39-4E70-ADA3-17AD89F66ACB}">
      <dgm:prSet phldrT="[Text]" custT="1"/>
      <dgm:spPr>
        <a:ln>
          <a:solidFill>
            <a:schemeClr val="tx1"/>
          </a:solidFill>
        </a:ln>
      </dgm:spPr>
      <dgm:t>
        <a:bodyPr/>
        <a:lstStyle/>
        <a:p>
          <a:pPr>
            <a:buFont typeface="Wingdings" panose="05000000000000000000" pitchFamily="2" charset="2"/>
            <a:buNone/>
          </a:pPr>
          <a:endParaRPr lang="sv-SE" sz="1200" dirty="0"/>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Framtagna </a:t>
          </a:r>
          <a:r>
            <a:rPr lang="sv-SE" sz="1600" dirty="0">
              <a:latin typeface="Segoe UI" panose="020B0502040204020203" pitchFamily="34" charset="0"/>
              <a:cs typeface="Segoe UI" panose="020B0502040204020203" pitchFamily="34" charset="0"/>
            </a:rPr>
            <a:t>av Socialstyrelsen</a:t>
          </a:r>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evidensbaserad kunskap, vila insatser och</a:t>
          </a:r>
          <a:r>
            <a:rPr lang="sv-SE" sz="1600" b="1" dirty="0">
              <a:latin typeface="Segoe UI" panose="020B0502040204020203" pitchFamily="34" charset="0"/>
              <a:cs typeface="Segoe UI" panose="020B0502040204020203" pitchFamily="34" charset="0"/>
            </a:rPr>
            <a:t> vad </a:t>
          </a:r>
          <a:r>
            <a:rPr lang="sv-SE" sz="1600" dirty="0">
              <a:latin typeface="Segoe UI" panose="020B0502040204020203" pitchFamily="34" charset="0"/>
              <a:cs typeface="Segoe UI" panose="020B0502040204020203" pitchFamily="34" charset="0"/>
            </a:rPr>
            <a:t>bör socialtjänst och regioner kunna erbjuda</a:t>
          </a:r>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Prioriteringsstöd </a:t>
          </a:r>
          <a:r>
            <a:rPr lang="sv-SE" sz="1600" dirty="0">
              <a:latin typeface="Segoe UI" panose="020B0502040204020203" pitchFamily="34" charset="0"/>
              <a:cs typeface="Segoe UI" panose="020B0502040204020203" pitchFamily="34" charset="0"/>
            </a:rPr>
            <a:t>till beslutsfattare och chefer</a:t>
          </a:r>
        </a:p>
        <a:p>
          <a:pPr>
            <a:buFont typeface="Wingdings" panose="05000000000000000000" pitchFamily="2" charset="2"/>
            <a:buNone/>
          </a:pPr>
          <a:endParaRPr lang="sv-SE" sz="1200" dirty="0"/>
        </a:p>
        <a:p>
          <a:pPr>
            <a:buFont typeface="Wingdings" panose="05000000000000000000" pitchFamily="2" charset="2"/>
            <a:buChar char="§"/>
          </a:pPr>
          <a:endParaRPr lang="sv-SE" sz="1200" dirty="0"/>
        </a:p>
      </dgm:t>
    </dgm:pt>
    <dgm:pt modelId="{D0B51C4A-D042-450E-B78D-4BCCD82543F7}" type="parTrans" cxnId="{458381CE-90FC-4EE4-8B31-C09D1270A6A9}">
      <dgm:prSet/>
      <dgm:spPr/>
      <dgm:t>
        <a:bodyPr/>
        <a:lstStyle/>
        <a:p>
          <a:endParaRPr lang="sv-SE"/>
        </a:p>
      </dgm:t>
    </dgm:pt>
    <dgm:pt modelId="{E6301635-61A9-48FE-B286-11BAFA792330}" type="sibTrans" cxnId="{458381CE-90FC-4EE4-8B31-C09D1270A6A9}">
      <dgm:prSet/>
      <dgm:spPr/>
      <dgm:t>
        <a:bodyPr/>
        <a:lstStyle/>
        <a:p>
          <a:endParaRPr lang="sv-SE"/>
        </a:p>
      </dgm:t>
    </dgm:pt>
    <dgm:pt modelId="{D311318C-1D3E-4BB7-BEDD-2D567AF3D20E}">
      <dgm:prSet phldrT="[Text]" custT="1"/>
      <dgm:spPr>
        <a:ln>
          <a:solidFill>
            <a:srgbClr val="409087"/>
          </a:solidFill>
        </a:ln>
      </dgm:spPr>
      <dgm:t>
        <a:bodyPr/>
        <a:lstStyle/>
        <a:p>
          <a:r>
            <a:rPr lang="sv-SE" sz="1600" dirty="0" smtClean="0">
              <a:latin typeface="Segoe UI" panose="020B0502040204020203" pitchFamily="34" charset="0"/>
              <a:cs typeface="Segoe UI" panose="020B0502040204020203" pitchFamily="34" charset="0"/>
            </a:rPr>
            <a:t>Tas </a:t>
          </a:r>
          <a:r>
            <a:rPr lang="sv-SE" sz="1600" dirty="0">
              <a:latin typeface="Segoe UI" panose="020B0502040204020203" pitchFamily="34" charset="0"/>
              <a:cs typeface="Segoe UI" panose="020B0502040204020203" pitchFamily="34" charset="0"/>
            </a:rPr>
            <a:t>fram av Nationella arbetsgrupper och Nationellt programområde för psykisk </a:t>
          </a:r>
          <a:r>
            <a:rPr lang="sv-SE" sz="1600" dirty="0" smtClean="0">
              <a:latin typeface="Segoe UI" panose="020B0502040204020203" pitchFamily="34" charset="0"/>
              <a:cs typeface="Segoe UI" panose="020B0502040204020203" pitchFamily="34" charset="0"/>
            </a:rPr>
            <a:t>hälsa</a:t>
          </a:r>
        </a:p>
        <a:p>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nationella riktlinjer och vård- och insatsprogram</a:t>
          </a:r>
        </a:p>
        <a:p>
          <a:r>
            <a:rPr lang="sv-SE" sz="1600" dirty="0" smtClean="0">
              <a:latin typeface="Segoe UI" panose="020B0502040204020203" pitchFamily="34" charset="0"/>
              <a:cs typeface="Segoe UI" panose="020B0502040204020203" pitchFamily="34" charset="0"/>
            </a:rPr>
            <a:t>Personcentrerade </a:t>
          </a:r>
          <a:r>
            <a:rPr lang="sv-SE" sz="1600" dirty="0">
              <a:latin typeface="Segoe UI" panose="020B0502040204020203" pitchFamily="34" charset="0"/>
              <a:cs typeface="Segoe UI" panose="020B0502040204020203" pitchFamily="34" charset="0"/>
            </a:rPr>
            <a:t>och sammanhållna</a:t>
          </a:r>
        </a:p>
        <a:p>
          <a:r>
            <a:rPr lang="sv-SE" sz="1600" dirty="0" smtClean="0">
              <a:latin typeface="Segoe UI" panose="020B0502040204020203" pitchFamily="34" charset="0"/>
              <a:cs typeface="Segoe UI" panose="020B0502040204020203" pitchFamily="34" charset="0"/>
            </a:rPr>
            <a:t>Beskriver </a:t>
          </a:r>
          <a:r>
            <a:rPr lang="sv-SE" sz="1600" b="1" dirty="0">
              <a:latin typeface="Segoe UI" panose="020B0502040204020203" pitchFamily="34" charset="0"/>
              <a:cs typeface="Segoe UI" panose="020B0502040204020203" pitchFamily="34" charset="0"/>
            </a:rPr>
            <a:t>när</a:t>
          </a:r>
          <a:r>
            <a:rPr lang="sv-SE" sz="1600" dirty="0">
              <a:latin typeface="Segoe UI" panose="020B0502040204020203" pitchFamily="34" charset="0"/>
              <a:cs typeface="Segoe UI" panose="020B0502040204020203" pitchFamily="34" charset="0"/>
            </a:rPr>
            <a:t> och i vilken situation rätt insats bör ges samt </a:t>
          </a:r>
          <a:r>
            <a:rPr lang="sv-SE" sz="1600" b="0" i="0" dirty="0">
              <a:latin typeface="Segoe UI" panose="020B0502040204020203" pitchFamily="34" charset="0"/>
              <a:cs typeface="Segoe UI" panose="020B0502040204020203" pitchFamily="34" charset="0"/>
            </a:rPr>
            <a:t>vilka tidsgränser som ska eftersträvas</a:t>
          </a:r>
          <a:endParaRPr lang="sv-SE" sz="1600" dirty="0">
            <a:latin typeface="Segoe UI" panose="020B0502040204020203" pitchFamily="34" charset="0"/>
            <a:cs typeface="Segoe UI" panose="020B0502040204020203" pitchFamily="34" charset="0"/>
          </a:endParaRPr>
        </a:p>
      </dgm:t>
    </dgm:pt>
    <dgm:pt modelId="{A686B964-AE6D-4562-B88C-ABFE338D6163}" type="parTrans" cxnId="{74359DEB-F33B-4959-8929-91E907BFFDA4}">
      <dgm:prSet/>
      <dgm:spPr/>
      <dgm:t>
        <a:bodyPr/>
        <a:lstStyle/>
        <a:p>
          <a:endParaRPr lang="sv-SE"/>
        </a:p>
      </dgm:t>
    </dgm:pt>
    <dgm:pt modelId="{116FFE28-2127-44DB-96E2-E249EF2AC427}" type="sibTrans" cxnId="{74359DEB-F33B-4959-8929-91E907BFFDA4}">
      <dgm:prSet/>
      <dgm:spPr/>
      <dgm:t>
        <a:bodyPr/>
        <a:lstStyle/>
        <a:p>
          <a:endParaRPr lang="sv-SE"/>
        </a:p>
      </dgm:t>
    </dgm:pt>
    <dgm:pt modelId="{A3BABC35-39AB-4B68-B1E4-E073F653E481}">
      <dgm:prSet phldrT="[Text]"/>
      <dgm:spPr>
        <a:solidFill>
          <a:srgbClr val="C3385D"/>
        </a:solidFill>
      </dgm:spPr>
      <dgm:t>
        <a:bodyPr/>
        <a:lstStyle/>
        <a:p>
          <a:r>
            <a:rPr lang="sv-SE" dirty="0">
              <a:latin typeface="Franklin Gothic Book" panose="020B0503020102020204" pitchFamily="34" charset="0"/>
            </a:rPr>
            <a:t>Vård- och insatsprogram</a:t>
          </a:r>
        </a:p>
      </dgm:t>
    </dgm:pt>
    <dgm:pt modelId="{554996BB-6D16-4C41-B858-ED3C587D63A1}" type="sibTrans" cxnId="{3212CEDB-3D61-42FB-801B-B2366C96ECBC}">
      <dgm:prSet/>
      <dgm:spPr/>
      <dgm:t>
        <a:bodyPr/>
        <a:lstStyle/>
        <a:p>
          <a:endParaRPr lang="sv-SE"/>
        </a:p>
      </dgm:t>
    </dgm:pt>
    <dgm:pt modelId="{B6D9E16F-F668-4CA5-91A9-3748E2A58477}" type="parTrans" cxnId="{3212CEDB-3D61-42FB-801B-B2366C96ECBC}">
      <dgm:prSet/>
      <dgm:spPr/>
      <dgm:t>
        <a:bodyPr/>
        <a:lstStyle/>
        <a:p>
          <a:endParaRPr lang="sv-SE"/>
        </a:p>
      </dgm:t>
    </dgm:pt>
    <dgm:pt modelId="{36D26301-0016-4E6D-A9F2-595F794CB086}">
      <dgm:prSet phldrT="[Text]" custT="1"/>
      <dgm:spPr>
        <a:ln>
          <a:solidFill>
            <a:srgbClr val="C3385D"/>
          </a:solidFill>
        </a:ln>
      </dgm:spPr>
      <dgm:t>
        <a:bodyPr/>
        <a:lstStyle/>
        <a:p>
          <a:r>
            <a:rPr lang="sv-SE" sz="1600" dirty="0" smtClean="0">
              <a:latin typeface="Segoe UI" panose="020B0502040204020203" pitchFamily="34" charset="0"/>
              <a:cs typeface="Segoe UI" panose="020B0502040204020203" pitchFamily="34" charset="0"/>
            </a:rPr>
            <a:t>Tas </a:t>
          </a:r>
          <a:r>
            <a:rPr lang="sv-SE" sz="1600" dirty="0">
              <a:latin typeface="Segoe UI" panose="020B0502040204020203" pitchFamily="34" charset="0"/>
              <a:cs typeface="Segoe UI" panose="020B0502040204020203" pitchFamily="34" charset="0"/>
            </a:rPr>
            <a:t>fram av Nationella arbetsgrupper och Nationellt programområde för psykisk hälsa</a:t>
          </a:r>
        </a:p>
        <a:p>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nationella riktlinjer och andra kunskapssammanställningar</a:t>
          </a:r>
        </a:p>
        <a:p>
          <a:r>
            <a:rPr lang="sv-SE" sz="1600" b="0" i="0" dirty="0" smtClean="0">
              <a:latin typeface="Segoe UI" panose="020B0502040204020203" pitchFamily="34" charset="0"/>
              <a:cs typeface="Segoe UI" panose="020B0502040204020203" pitchFamily="34" charset="0"/>
            </a:rPr>
            <a:t>Stödjer </a:t>
          </a:r>
          <a:r>
            <a:rPr lang="sv-SE" sz="1600" b="1" i="0" dirty="0">
              <a:latin typeface="Segoe UI" panose="020B0502040204020203" pitchFamily="34" charset="0"/>
              <a:cs typeface="Segoe UI" panose="020B0502040204020203" pitchFamily="34" charset="0"/>
            </a:rPr>
            <a:t>hur </a:t>
          </a:r>
          <a:r>
            <a:rPr lang="sv-SE" sz="1600" b="0" i="0" dirty="0">
              <a:latin typeface="Segoe UI" panose="020B0502040204020203" pitchFamily="34" charset="0"/>
              <a:cs typeface="Segoe UI" panose="020B0502040204020203" pitchFamily="34" charset="0"/>
            </a:rPr>
            <a:t>man kan använda evidens- </a:t>
          </a:r>
          <a:r>
            <a:rPr lang="sv-SE" sz="1600" b="0" i="0" dirty="0" smtClean="0">
              <a:latin typeface="Segoe UI" panose="020B0502040204020203" pitchFamily="34" charset="0"/>
              <a:cs typeface="Segoe UI" panose="020B0502040204020203" pitchFamily="34" charset="0"/>
            </a:rPr>
            <a:t>och erfarenhetsbaserad </a:t>
          </a:r>
          <a:r>
            <a:rPr lang="sv-SE" sz="1600" b="0" i="0" dirty="0">
              <a:latin typeface="Segoe UI" panose="020B0502040204020203" pitchFamily="34" charset="0"/>
              <a:cs typeface="Segoe UI" panose="020B0502040204020203" pitchFamily="34" charset="0"/>
            </a:rPr>
            <a:t>kunskap i mötet mellan personal och individ</a:t>
          </a:r>
          <a:endParaRPr lang="sv-SE" sz="1600" dirty="0">
            <a:latin typeface="Segoe UI" panose="020B0502040204020203" pitchFamily="34" charset="0"/>
            <a:cs typeface="Segoe UI" panose="020B0502040204020203" pitchFamily="34" charset="0"/>
          </a:endParaRPr>
        </a:p>
        <a:p>
          <a:endParaRPr lang="sv-SE" sz="1200" dirty="0"/>
        </a:p>
        <a:p>
          <a:endParaRPr lang="sv-SE" sz="1200" dirty="0"/>
        </a:p>
      </dgm:t>
    </dgm:pt>
    <dgm:pt modelId="{BC36D9D0-2BDA-4FBF-88B2-49551E7185AF}" type="sibTrans" cxnId="{65352969-B760-4AFD-A428-7F81DF6AE5F0}">
      <dgm:prSet/>
      <dgm:spPr/>
      <dgm:t>
        <a:bodyPr/>
        <a:lstStyle/>
        <a:p>
          <a:endParaRPr lang="sv-SE"/>
        </a:p>
      </dgm:t>
    </dgm:pt>
    <dgm:pt modelId="{0613FCB8-37B3-4C75-81D4-76DD101E4D4F}" type="parTrans" cxnId="{65352969-B760-4AFD-A428-7F81DF6AE5F0}">
      <dgm:prSet/>
      <dgm:spPr/>
      <dgm:t>
        <a:bodyPr/>
        <a:lstStyle/>
        <a:p>
          <a:endParaRPr lang="sv-SE"/>
        </a:p>
      </dgm:t>
    </dgm:pt>
    <dgm:pt modelId="{61CF4DD1-3E27-4C09-AB29-D6E3F6FAC03C}">
      <dgm:prSet phldrT="[Text]"/>
      <dgm:spPr>
        <a:solidFill>
          <a:srgbClr val="409087"/>
        </a:solidFill>
      </dgm:spPr>
      <dgm:t>
        <a:bodyPr/>
        <a:lstStyle/>
        <a:p>
          <a:r>
            <a:rPr lang="sv-SE" dirty="0">
              <a:latin typeface="Franklin Gothic Book" panose="020B0503020102020204" pitchFamily="34" charset="0"/>
            </a:rPr>
            <a:t>Vårdförlopp</a:t>
          </a:r>
        </a:p>
      </dgm:t>
    </dgm:pt>
    <dgm:pt modelId="{75D74C2A-C15E-48DB-86BD-34C73BE9CB2E}" type="sibTrans" cxnId="{0E087F75-CE82-4123-9625-409898028F5D}">
      <dgm:prSet/>
      <dgm:spPr/>
      <dgm:t>
        <a:bodyPr/>
        <a:lstStyle/>
        <a:p>
          <a:endParaRPr lang="sv-SE"/>
        </a:p>
      </dgm:t>
    </dgm:pt>
    <dgm:pt modelId="{A9C22BDA-63C1-411E-901F-0EF1DF96BA48}" type="parTrans" cxnId="{0E087F75-CE82-4123-9625-409898028F5D}">
      <dgm:prSet/>
      <dgm:spPr/>
      <dgm:t>
        <a:bodyPr/>
        <a:lstStyle/>
        <a:p>
          <a:endParaRPr lang="sv-SE"/>
        </a:p>
      </dgm:t>
    </dgm:pt>
    <dgm:pt modelId="{D5260D59-6232-4BDB-B7EA-69D579DFCF07}" type="pres">
      <dgm:prSet presAssocID="{F309769F-AD6E-4FEA-8425-B9CBCC02DC04}" presName="Name0" presStyleCnt="0">
        <dgm:presLayoutVars>
          <dgm:chMax val="5"/>
          <dgm:chPref val="5"/>
          <dgm:dir/>
          <dgm:animLvl val="lvl"/>
        </dgm:presLayoutVars>
      </dgm:prSet>
      <dgm:spPr/>
      <dgm:t>
        <a:bodyPr/>
        <a:lstStyle/>
        <a:p>
          <a:endParaRPr lang="sv-SE"/>
        </a:p>
      </dgm:t>
    </dgm:pt>
    <dgm:pt modelId="{549B9ABB-BCCC-44D9-858E-89A4F21A86FD}" type="pres">
      <dgm:prSet presAssocID="{815B843E-109A-4B03-A489-E3F061646073}" presName="parentText1" presStyleLbl="node1" presStyleIdx="0" presStyleCnt="3" custScaleX="113887">
        <dgm:presLayoutVars>
          <dgm:chMax/>
          <dgm:chPref val="3"/>
          <dgm:bulletEnabled val="1"/>
        </dgm:presLayoutVars>
      </dgm:prSet>
      <dgm:spPr/>
      <dgm:t>
        <a:bodyPr/>
        <a:lstStyle/>
        <a:p>
          <a:endParaRPr lang="sv-SE"/>
        </a:p>
      </dgm:t>
    </dgm:pt>
    <dgm:pt modelId="{64BC74CD-843B-4593-B163-1BA7B2B237F8}" type="pres">
      <dgm:prSet presAssocID="{815B843E-109A-4B03-A489-E3F061646073}" presName="childText1" presStyleLbl="solidAlignAcc1" presStyleIdx="0" presStyleCnt="3" custScaleX="117291" custLinFactNeighborX="-13565" custLinFactNeighborY="-1260">
        <dgm:presLayoutVars>
          <dgm:chMax val="0"/>
          <dgm:chPref val="0"/>
          <dgm:bulletEnabled val="1"/>
        </dgm:presLayoutVars>
      </dgm:prSet>
      <dgm:spPr/>
      <dgm:t>
        <a:bodyPr/>
        <a:lstStyle/>
        <a:p>
          <a:endParaRPr lang="sv-SE"/>
        </a:p>
      </dgm:t>
    </dgm:pt>
    <dgm:pt modelId="{19971EDD-07E4-40F7-BA4B-6225D26DB3F7}" type="pres">
      <dgm:prSet presAssocID="{A3BABC35-39AB-4B68-B1E4-E073F653E481}" presName="parentText2" presStyleLbl="node1" presStyleIdx="1" presStyleCnt="3" custScaleX="113887" custLinFactNeighborX="3392">
        <dgm:presLayoutVars>
          <dgm:chMax/>
          <dgm:chPref val="3"/>
          <dgm:bulletEnabled val="1"/>
        </dgm:presLayoutVars>
      </dgm:prSet>
      <dgm:spPr/>
      <dgm:t>
        <a:bodyPr/>
        <a:lstStyle/>
        <a:p>
          <a:endParaRPr lang="sv-SE"/>
        </a:p>
      </dgm:t>
    </dgm:pt>
    <dgm:pt modelId="{91D05FA0-95BA-4D36-843A-7E5E4CD3F550}" type="pres">
      <dgm:prSet presAssocID="{A3BABC35-39AB-4B68-B1E4-E073F653E481}" presName="childText2" presStyleLbl="solidAlignAcc1" presStyleIdx="1" presStyleCnt="3" custScaleX="114149" custLinFactNeighborX="-475" custLinFactNeighborY="-1047">
        <dgm:presLayoutVars>
          <dgm:chMax val="0"/>
          <dgm:chPref val="0"/>
          <dgm:bulletEnabled val="1"/>
        </dgm:presLayoutVars>
      </dgm:prSet>
      <dgm:spPr/>
      <dgm:t>
        <a:bodyPr/>
        <a:lstStyle/>
        <a:p>
          <a:endParaRPr lang="sv-SE"/>
        </a:p>
      </dgm:t>
    </dgm:pt>
    <dgm:pt modelId="{0A83C7E5-DCEE-4A95-9AA5-D3B337F285F7}" type="pres">
      <dgm:prSet presAssocID="{61CF4DD1-3E27-4C09-AB29-D6E3F6FAC03C}" presName="parentText3" presStyleLbl="node1" presStyleIdx="2" presStyleCnt="3" custScaleX="113887" custLinFactNeighborX="11469" custLinFactNeighborY="133">
        <dgm:presLayoutVars>
          <dgm:chMax/>
          <dgm:chPref val="3"/>
          <dgm:bulletEnabled val="1"/>
        </dgm:presLayoutVars>
      </dgm:prSet>
      <dgm:spPr/>
      <dgm:t>
        <a:bodyPr/>
        <a:lstStyle/>
        <a:p>
          <a:endParaRPr lang="sv-SE"/>
        </a:p>
      </dgm:t>
    </dgm:pt>
    <dgm:pt modelId="{0E4A8D01-8851-46FA-AEEF-10F8854ABDBB}" type="pres">
      <dgm:prSet presAssocID="{61CF4DD1-3E27-4C09-AB29-D6E3F6FAC03C}" presName="childText3" presStyleLbl="solidAlignAcc1" presStyleIdx="2" presStyleCnt="3" custScaleX="119122" custLinFactNeighborX="15750" custLinFactNeighborY="-1717">
        <dgm:presLayoutVars>
          <dgm:chMax val="0"/>
          <dgm:chPref val="0"/>
          <dgm:bulletEnabled val="1"/>
        </dgm:presLayoutVars>
      </dgm:prSet>
      <dgm:spPr/>
      <dgm:t>
        <a:bodyPr/>
        <a:lstStyle/>
        <a:p>
          <a:endParaRPr lang="sv-SE"/>
        </a:p>
      </dgm:t>
    </dgm:pt>
  </dgm:ptLst>
  <dgm:cxnLst>
    <dgm:cxn modelId="{3212CEDB-3D61-42FB-801B-B2366C96ECBC}" srcId="{F309769F-AD6E-4FEA-8425-B9CBCC02DC04}" destId="{A3BABC35-39AB-4B68-B1E4-E073F653E481}" srcOrd="1" destOrd="0" parTransId="{B6D9E16F-F668-4CA5-91A9-3748E2A58477}" sibTransId="{554996BB-6D16-4C41-B858-ED3C587D63A1}"/>
    <dgm:cxn modelId="{04BCAA11-1884-4077-80E8-5227D062AE60}" srcId="{F309769F-AD6E-4FEA-8425-B9CBCC02DC04}" destId="{815B843E-109A-4B03-A489-E3F061646073}" srcOrd="0" destOrd="0" parTransId="{56C63240-08FF-498B-B32F-EE28DE32E2B2}" sibTransId="{A1D2E6CC-27FA-499A-89F2-59CC662547A8}"/>
    <dgm:cxn modelId="{1FA46675-9167-42C1-A2D7-8F3720C78CE9}" type="presOf" srcId="{815B843E-109A-4B03-A489-E3F061646073}" destId="{549B9ABB-BCCC-44D9-858E-89A4F21A86FD}" srcOrd="0" destOrd="0" presId="urn:microsoft.com/office/officeart/2009/3/layout/IncreasingArrowsProcess"/>
    <dgm:cxn modelId="{81529C86-855A-47F8-A6B3-E9E30C7FB919}" type="presOf" srcId="{D311318C-1D3E-4BB7-BEDD-2D567AF3D20E}" destId="{0E4A8D01-8851-46FA-AEEF-10F8854ABDBB}" srcOrd="0" destOrd="0" presId="urn:microsoft.com/office/officeart/2009/3/layout/IncreasingArrowsProcess"/>
    <dgm:cxn modelId="{458381CE-90FC-4EE4-8B31-C09D1270A6A9}" srcId="{815B843E-109A-4B03-A489-E3F061646073}" destId="{EACC7865-BE39-4E70-ADA3-17AD89F66ACB}" srcOrd="0" destOrd="0" parTransId="{D0B51C4A-D042-450E-B78D-4BCCD82543F7}" sibTransId="{E6301635-61A9-48FE-B286-11BAFA792330}"/>
    <dgm:cxn modelId="{40FED36B-885A-43A4-9531-039DAFCF8557}" type="presOf" srcId="{A3BABC35-39AB-4B68-B1E4-E073F653E481}" destId="{19971EDD-07E4-40F7-BA4B-6225D26DB3F7}" srcOrd="0" destOrd="0" presId="urn:microsoft.com/office/officeart/2009/3/layout/IncreasingArrowsProcess"/>
    <dgm:cxn modelId="{0E087F75-CE82-4123-9625-409898028F5D}" srcId="{F309769F-AD6E-4FEA-8425-B9CBCC02DC04}" destId="{61CF4DD1-3E27-4C09-AB29-D6E3F6FAC03C}" srcOrd="2" destOrd="0" parTransId="{A9C22BDA-63C1-411E-901F-0EF1DF96BA48}" sibTransId="{75D74C2A-C15E-48DB-86BD-34C73BE9CB2E}"/>
    <dgm:cxn modelId="{2AB57F2E-3BCE-4B07-B6F5-DC004BBA9319}" type="presOf" srcId="{36D26301-0016-4E6D-A9F2-595F794CB086}" destId="{91D05FA0-95BA-4D36-843A-7E5E4CD3F550}" srcOrd="0" destOrd="0" presId="urn:microsoft.com/office/officeart/2009/3/layout/IncreasingArrowsProcess"/>
    <dgm:cxn modelId="{74359DEB-F33B-4959-8929-91E907BFFDA4}" srcId="{61CF4DD1-3E27-4C09-AB29-D6E3F6FAC03C}" destId="{D311318C-1D3E-4BB7-BEDD-2D567AF3D20E}" srcOrd="0" destOrd="0" parTransId="{A686B964-AE6D-4562-B88C-ABFE338D6163}" sibTransId="{116FFE28-2127-44DB-96E2-E249EF2AC427}"/>
    <dgm:cxn modelId="{9D94B607-FCA6-4D13-98D4-1D308F101FDD}" type="presOf" srcId="{EACC7865-BE39-4E70-ADA3-17AD89F66ACB}" destId="{64BC74CD-843B-4593-B163-1BA7B2B237F8}" srcOrd="0" destOrd="0" presId="urn:microsoft.com/office/officeart/2009/3/layout/IncreasingArrowsProcess"/>
    <dgm:cxn modelId="{0881B7DC-CE3D-4DE6-B272-10A98B96A44C}" type="presOf" srcId="{F309769F-AD6E-4FEA-8425-B9CBCC02DC04}" destId="{D5260D59-6232-4BDB-B7EA-69D579DFCF07}" srcOrd="0" destOrd="0" presId="urn:microsoft.com/office/officeart/2009/3/layout/IncreasingArrowsProcess"/>
    <dgm:cxn modelId="{2957C1E1-F36A-4949-823A-DD5A0BEE9F8F}" type="presOf" srcId="{61CF4DD1-3E27-4C09-AB29-D6E3F6FAC03C}" destId="{0A83C7E5-DCEE-4A95-9AA5-D3B337F285F7}" srcOrd="0" destOrd="0" presId="urn:microsoft.com/office/officeart/2009/3/layout/IncreasingArrowsProcess"/>
    <dgm:cxn modelId="{65352969-B760-4AFD-A428-7F81DF6AE5F0}" srcId="{A3BABC35-39AB-4B68-B1E4-E073F653E481}" destId="{36D26301-0016-4E6D-A9F2-595F794CB086}" srcOrd="0" destOrd="0" parTransId="{0613FCB8-37B3-4C75-81D4-76DD101E4D4F}" sibTransId="{BC36D9D0-2BDA-4FBF-88B2-49551E7185AF}"/>
    <dgm:cxn modelId="{EB82A7FF-4FC1-44E4-94A8-FE06DC90A797}" type="presParOf" srcId="{D5260D59-6232-4BDB-B7EA-69D579DFCF07}" destId="{549B9ABB-BCCC-44D9-858E-89A4F21A86FD}" srcOrd="0" destOrd="0" presId="urn:microsoft.com/office/officeart/2009/3/layout/IncreasingArrowsProcess"/>
    <dgm:cxn modelId="{1FAEF0B2-B74B-478F-A03D-D63F0E4B56D9}" type="presParOf" srcId="{D5260D59-6232-4BDB-B7EA-69D579DFCF07}" destId="{64BC74CD-843B-4593-B163-1BA7B2B237F8}" srcOrd="1" destOrd="0" presId="urn:microsoft.com/office/officeart/2009/3/layout/IncreasingArrowsProcess"/>
    <dgm:cxn modelId="{5EBCCF75-951D-4A0E-9D6D-C174D8187127}" type="presParOf" srcId="{D5260D59-6232-4BDB-B7EA-69D579DFCF07}" destId="{19971EDD-07E4-40F7-BA4B-6225D26DB3F7}" srcOrd="2" destOrd="0" presId="urn:microsoft.com/office/officeart/2009/3/layout/IncreasingArrowsProcess"/>
    <dgm:cxn modelId="{F39DFFB9-B263-4265-858B-31C18C8378E2}" type="presParOf" srcId="{D5260D59-6232-4BDB-B7EA-69D579DFCF07}" destId="{91D05FA0-95BA-4D36-843A-7E5E4CD3F550}" srcOrd="3" destOrd="0" presId="urn:microsoft.com/office/officeart/2009/3/layout/IncreasingArrowsProcess"/>
    <dgm:cxn modelId="{B9157097-6AB1-4192-ACAE-83977C86CC3B}" type="presParOf" srcId="{D5260D59-6232-4BDB-B7EA-69D579DFCF07}" destId="{0A83C7E5-DCEE-4A95-9AA5-D3B337F285F7}" srcOrd="4" destOrd="0" presId="urn:microsoft.com/office/officeart/2009/3/layout/IncreasingArrowsProcess"/>
    <dgm:cxn modelId="{F2CABF32-3EBC-4213-9E29-BA2DC9DE846D}" type="presParOf" srcId="{D5260D59-6232-4BDB-B7EA-69D579DFCF07}" destId="{0E4A8D01-8851-46FA-AEEF-10F8854ABDBB}"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52299-AA25-4834-A1A4-D59C68080644}" type="doc">
      <dgm:prSet loTypeId="urn:microsoft.com/office/officeart/2005/8/layout/chevron1" loCatId="process" qsTypeId="urn:microsoft.com/office/officeart/2005/8/quickstyle/simple1" qsCatId="simple" csTypeId="urn:microsoft.com/office/officeart/2005/8/colors/accent1_2" csCatId="accent1" phldr="1"/>
      <dgm:spPr/>
    </dgm:pt>
    <dgm:pt modelId="{E04DAF38-8D5F-4540-B232-B6C01C2A63F8}">
      <dgm:prSet phldrT="[Text]"/>
      <dgm:spPr>
        <a:solidFill>
          <a:schemeClr val="tx1"/>
        </a:solidFill>
      </dgm:spPr>
      <dgm:t>
        <a:bodyPr/>
        <a:lstStyle/>
        <a:p>
          <a:r>
            <a:rPr lang="sv-SE" dirty="0">
              <a:latin typeface="Franklin Gothic Book" panose="020B0503020102020204" pitchFamily="34" charset="0"/>
            </a:rPr>
            <a:t>VAD</a:t>
          </a:r>
        </a:p>
      </dgm:t>
    </dgm:pt>
    <dgm:pt modelId="{67C47517-AA5B-4552-B463-1DC9B6D69A57}" type="parTrans" cxnId="{12C4AA93-9CA0-4C7A-ACB3-2052FF4B1FE2}">
      <dgm:prSet/>
      <dgm:spPr/>
      <dgm:t>
        <a:bodyPr/>
        <a:lstStyle/>
        <a:p>
          <a:endParaRPr lang="sv-SE"/>
        </a:p>
      </dgm:t>
    </dgm:pt>
    <dgm:pt modelId="{BDBCF538-D7D8-458F-83FA-96E1E73D8E21}" type="sibTrans" cxnId="{12C4AA93-9CA0-4C7A-ACB3-2052FF4B1FE2}">
      <dgm:prSet/>
      <dgm:spPr/>
      <dgm:t>
        <a:bodyPr/>
        <a:lstStyle/>
        <a:p>
          <a:endParaRPr lang="sv-SE"/>
        </a:p>
      </dgm:t>
    </dgm:pt>
    <dgm:pt modelId="{D130379D-93F2-40B6-8901-B7016AC93509}">
      <dgm:prSet phldrT="[Text]"/>
      <dgm:spPr>
        <a:solidFill>
          <a:srgbClr val="C3385D"/>
        </a:solidFill>
      </dgm:spPr>
      <dgm:t>
        <a:bodyPr/>
        <a:lstStyle/>
        <a:p>
          <a:r>
            <a:rPr lang="sv-SE" dirty="0">
              <a:latin typeface="Franklin Gothic Book" panose="020B0503020102020204" pitchFamily="34" charset="0"/>
            </a:rPr>
            <a:t>HUR</a:t>
          </a:r>
        </a:p>
      </dgm:t>
    </dgm:pt>
    <dgm:pt modelId="{478AFF4B-8036-4B08-9171-F71360FA3259}" type="parTrans" cxnId="{48D29982-28E8-4EC9-8318-B8A772027E7E}">
      <dgm:prSet/>
      <dgm:spPr/>
      <dgm:t>
        <a:bodyPr/>
        <a:lstStyle/>
        <a:p>
          <a:endParaRPr lang="sv-SE"/>
        </a:p>
      </dgm:t>
    </dgm:pt>
    <dgm:pt modelId="{BD7035E0-753E-4D1A-804C-24C61BB87721}" type="sibTrans" cxnId="{48D29982-28E8-4EC9-8318-B8A772027E7E}">
      <dgm:prSet/>
      <dgm:spPr/>
      <dgm:t>
        <a:bodyPr/>
        <a:lstStyle/>
        <a:p>
          <a:endParaRPr lang="sv-SE"/>
        </a:p>
      </dgm:t>
    </dgm:pt>
    <dgm:pt modelId="{7F3BA167-7588-41E8-A09E-C0F2E4764770}">
      <dgm:prSet phldrT="[Text]"/>
      <dgm:spPr>
        <a:solidFill>
          <a:srgbClr val="409087"/>
        </a:solidFill>
      </dgm:spPr>
      <dgm:t>
        <a:bodyPr/>
        <a:lstStyle/>
        <a:p>
          <a:r>
            <a:rPr lang="sv-SE" dirty="0">
              <a:latin typeface="Franklin Gothic Book" panose="020B0503020102020204" pitchFamily="34" charset="0"/>
            </a:rPr>
            <a:t>NÄR</a:t>
          </a:r>
        </a:p>
      </dgm:t>
    </dgm:pt>
    <dgm:pt modelId="{18F359CE-D375-479B-870B-0B689D240CD4}" type="parTrans" cxnId="{B227545E-4F6D-4C84-8433-86C50541078D}">
      <dgm:prSet/>
      <dgm:spPr/>
      <dgm:t>
        <a:bodyPr/>
        <a:lstStyle/>
        <a:p>
          <a:endParaRPr lang="sv-SE"/>
        </a:p>
      </dgm:t>
    </dgm:pt>
    <dgm:pt modelId="{5ECD022E-8D62-4B8F-8EA4-F327B49585E3}" type="sibTrans" cxnId="{B227545E-4F6D-4C84-8433-86C50541078D}">
      <dgm:prSet/>
      <dgm:spPr/>
      <dgm:t>
        <a:bodyPr/>
        <a:lstStyle/>
        <a:p>
          <a:endParaRPr lang="sv-SE"/>
        </a:p>
      </dgm:t>
    </dgm:pt>
    <dgm:pt modelId="{F7BF8BA6-9F61-4242-979F-95D30D826069}" type="pres">
      <dgm:prSet presAssocID="{56D52299-AA25-4834-A1A4-D59C68080644}" presName="Name0" presStyleCnt="0">
        <dgm:presLayoutVars>
          <dgm:dir/>
          <dgm:animLvl val="lvl"/>
          <dgm:resizeHandles val="exact"/>
        </dgm:presLayoutVars>
      </dgm:prSet>
      <dgm:spPr/>
    </dgm:pt>
    <dgm:pt modelId="{2A8C980C-7211-4638-A078-BB7FB2F6FBFE}" type="pres">
      <dgm:prSet presAssocID="{E04DAF38-8D5F-4540-B232-B6C01C2A63F8}" presName="parTxOnly" presStyleLbl="node1" presStyleIdx="0" presStyleCnt="3">
        <dgm:presLayoutVars>
          <dgm:chMax val="0"/>
          <dgm:chPref val="0"/>
          <dgm:bulletEnabled val="1"/>
        </dgm:presLayoutVars>
      </dgm:prSet>
      <dgm:spPr/>
      <dgm:t>
        <a:bodyPr/>
        <a:lstStyle/>
        <a:p>
          <a:endParaRPr lang="sv-SE"/>
        </a:p>
      </dgm:t>
    </dgm:pt>
    <dgm:pt modelId="{40E201F9-BA16-4B3D-A072-B4005BCC4F15}" type="pres">
      <dgm:prSet presAssocID="{BDBCF538-D7D8-458F-83FA-96E1E73D8E21}" presName="parTxOnlySpace" presStyleCnt="0"/>
      <dgm:spPr/>
    </dgm:pt>
    <dgm:pt modelId="{07A5DA6B-DF7D-4846-9352-3B64D675D918}" type="pres">
      <dgm:prSet presAssocID="{D130379D-93F2-40B6-8901-B7016AC93509}" presName="parTxOnly" presStyleLbl="node1" presStyleIdx="1" presStyleCnt="3">
        <dgm:presLayoutVars>
          <dgm:chMax val="0"/>
          <dgm:chPref val="0"/>
          <dgm:bulletEnabled val="1"/>
        </dgm:presLayoutVars>
      </dgm:prSet>
      <dgm:spPr/>
      <dgm:t>
        <a:bodyPr/>
        <a:lstStyle/>
        <a:p>
          <a:endParaRPr lang="sv-SE"/>
        </a:p>
      </dgm:t>
    </dgm:pt>
    <dgm:pt modelId="{0C521E0C-9B9A-4480-B682-29171318694C}" type="pres">
      <dgm:prSet presAssocID="{BD7035E0-753E-4D1A-804C-24C61BB87721}" presName="parTxOnlySpace" presStyleCnt="0"/>
      <dgm:spPr/>
    </dgm:pt>
    <dgm:pt modelId="{29D3EF5E-0470-4363-B1EE-D6F63E70B988}" type="pres">
      <dgm:prSet presAssocID="{7F3BA167-7588-41E8-A09E-C0F2E4764770}" presName="parTxOnly" presStyleLbl="node1" presStyleIdx="2" presStyleCnt="3">
        <dgm:presLayoutVars>
          <dgm:chMax val="0"/>
          <dgm:chPref val="0"/>
          <dgm:bulletEnabled val="1"/>
        </dgm:presLayoutVars>
      </dgm:prSet>
      <dgm:spPr/>
      <dgm:t>
        <a:bodyPr/>
        <a:lstStyle/>
        <a:p>
          <a:endParaRPr lang="sv-SE"/>
        </a:p>
      </dgm:t>
    </dgm:pt>
  </dgm:ptLst>
  <dgm:cxnLst>
    <dgm:cxn modelId="{92E2FD1C-B68B-44F1-B537-7E9E7949CF59}" type="presOf" srcId="{D130379D-93F2-40B6-8901-B7016AC93509}" destId="{07A5DA6B-DF7D-4846-9352-3B64D675D918}" srcOrd="0" destOrd="0" presId="urn:microsoft.com/office/officeart/2005/8/layout/chevron1"/>
    <dgm:cxn modelId="{B227545E-4F6D-4C84-8433-86C50541078D}" srcId="{56D52299-AA25-4834-A1A4-D59C68080644}" destId="{7F3BA167-7588-41E8-A09E-C0F2E4764770}" srcOrd="2" destOrd="0" parTransId="{18F359CE-D375-479B-870B-0B689D240CD4}" sibTransId="{5ECD022E-8D62-4B8F-8EA4-F327B49585E3}"/>
    <dgm:cxn modelId="{2ACA994D-F2FA-4817-91D1-0762FAD65D58}" type="presOf" srcId="{56D52299-AA25-4834-A1A4-D59C68080644}" destId="{F7BF8BA6-9F61-4242-979F-95D30D826069}" srcOrd="0" destOrd="0" presId="urn:microsoft.com/office/officeart/2005/8/layout/chevron1"/>
    <dgm:cxn modelId="{48D29982-28E8-4EC9-8318-B8A772027E7E}" srcId="{56D52299-AA25-4834-A1A4-D59C68080644}" destId="{D130379D-93F2-40B6-8901-B7016AC93509}" srcOrd="1" destOrd="0" parTransId="{478AFF4B-8036-4B08-9171-F71360FA3259}" sibTransId="{BD7035E0-753E-4D1A-804C-24C61BB87721}"/>
    <dgm:cxn modelId="{0D2BDFA7-6A68-4BD1-AD4B-4EDAB3A4812A}" type="presOf" srcId="{7F3BA167-7588-41E8-A09E-C0F2E4764770}" destId="{29D3EF5E-0470-4363-B1EE-D6F63E70B988}" srcOrd="0" destOrd="0" presId="urn:microsoft.com/office/officeart/2005/8/layout/chevron1"/>
    <dgm:cxn modelId="{A2F85A24-55A3-4A80-A8A3-A5D999E2F936}" type="presOf" srcId="{E04DAF38-8D5F-4540-B232-B6C01C2A63F8}" destId="{2A8C980C-7211-4638-A078-BB7FB2F6FBFE}" srcOrd="0" destOrd="0" presId="urn:microsoft.com/office/officeart/2005/8/layout/chevron1"/>
    <dgm:cxn modelId="{12C4AA93-9CA0-4C7A-ACB3-2052FF4B1FE2}" srcId="{56D52299-AA25-4834-A1A4-D59C68080644}" destId="{E04DAF38-8D5F-4540-B232-B6C01C2A63F8}" srcOrd="0" destOrd="0" parTransId="{67C47517-AA5B-4552-B463-1DC9B6D69A57}" sibTransId="{BDBCF538-D7D8-458F-83FA-96E1E73D8E21}"/>
    <dgm:cxn modelId="{6F9DAE60-42EB-4550-B73A-9099062E3627}" type="presParOf" srcId="{F7BF8BA6-9F61-4242-979F-95D30D826069}" destId="{2A8C980C-7211-4638-A078-BB7FB2F6FBFE}" srcOrd="0" destOrd="0" presId="urn:microsoft.com/office/officeart/2005/8/layout/chevron1"/>
    <dgm:cxn modelId="{463B8CAE-ED3A-441B-BA54-772BAE3EF9A1}" type="presParOf" srcId="{F7BF8BA6-9F61-4242-979F-95D30D826069}" destId="{40E201F9-BA16-4B3D-A072-B4005BCC4F15}" srcOrd="1" destOrd="0" presId="urn:microsoft.com/office/officeart/2005/8/layout/chevron1"/>
    <dgm:cxn modelId="{9223565D-4423-4269-9AD8-5C87AA849C1B}" type="presParOf" srcId="{F7BF8BA6-9F61-4242-979F-95D30D826069}" destId="{07A5DA6B-DF7D-4846-9352-3B64D675D918}" srcOrd="2" destOrd="0" presId="urn:microsoft.com/office/officeart/2005/8/layout/chevron1"/>
    <dgm:cxn modelId="{0929B45C-E9A5-42DC-A641-4716C39E39C7}" type="presParOf" srcId="{F7BF8BA6-9F61-4242-979F-95D30D826069}" destId="{0C521E0C-9B9A-4480-B682-29171318694C}" srcOrd="3" destOrd="0" presId="urn:microsoft.com/office/officeart/2005/8/layout/chevron1"/>
    <dgm:cxn modelId="{34F13197-41EE-4DE2-893C-653916D8C597}" type="presParOf" srcId="{F7BF8BA6-9F61-4242-979F-95D30D826069}" destId="{29D3EF5E-0470-4363-B1EE-D6F63E70B98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9ABB-BCCC-44D9-858E-89A4F21A86FD}">
      <dsp:nvSpPr>
        <dsp:cNvPr id="0" name=""/>
        <dsp:cNvSpPr/>
      </dsp:nvSpPr>
      <dsp:spPr>
        <a:xfrm>
          <a:off x="931965" y="10776"/>
          <a:ext cx="10912270" cy="1395455"/>
        </a:xfrm>
        <a:prstGeom prst="rightArrow">
          <a:avLst>
            <a:gd name="adj1" fmla="val 50000"/>
            <a:gd name="adj2" fmla="val 5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Nationella riktlinjer</a:t>
          </a:r>
        </a:p>
      </dsp:txBody>
      <dsp:txXfrm>
        <a:off x="931965" y="359640"/>
        <a:ext cx="10563406" cy="697727"/>
      </dsp:txXfrm>
    </dsp:sp>
    <dsp:sp modelId="{64BC74CD-843B-4593-B163-1BA7B2B237F8}">
      <dsp:nvSpPr>
        <dsp:cNvPr id="0" name=""/>
        <dsp:cNvSpPr/>
      </dsp:nvSpPr>
      <dsp:spPr>
        <a:xfrm>
          <a:off x="941802" y="1053003"/>
          <a:ext cx="3461436" cy="2688160"/>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buFont typeface="Wingdings" panose="05000000000000000000" pitchFamily="2" charset="2"/>
            <a:buNone/>
          </a:pPr>
          <a:endParaRPr lang="sv-SE" sz="1200" kern="1200" dirty="0"/>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Framtagna </a:t>
          </a:r>
          <a:r>
            <a:rPr lang="sv-SE" sz="1600" kern="1200" dirty="0">
              <a:latin typeface="Segoe UI" panose="020B0502040204020203" pitchFamily="34" charset="0"/>
              <a:cs typeface="Segoe UI" panose="020B0502040204020203" pitchFamily="34" charset="0"/>
            </a:rPr>
            <a:t>av Socialstyrelsen</a:t>
          </a:r>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evidensbaserad kunskap, vila insatser och</a:t>
          </a:r>
          <a:r>
            <a:rPr lang="sv-SE" sz="1600" b="1" kern="1200" dirty="0">
              <a:latin typeface="Segoe UI" panose="020B0502040204020203" pitchFamily="34" charset="0"/>
              <a:cs typeface="Segoe UI" panose="020B0502040204020203" pitchFamily="34" charset="0"/>
            </a:rPr>
            <a:t> vad </a:t>
          </a:r>
          <a:r>
            <a:rPr lang="sv-SE" sz="1600" kern="1200" dirty="0">
              <a:latin typeface="Segoe UI" panose="020B0502040204020203" pitchFamily="34" charset="0"/>
              <a:cs typeface="Segoe UI" panose="020B0502040204020203" pitchFamily="34" charset="0"/>
            </a:rPr>
            <a:t>bör socialtjänst och regioner kunna erbjuda</a:t>
          </a:r>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Prioriteringsstöd </a:t>
          </a:r>
          <a:r>
            <a:rPr lang="sv-SE" sz="1600" kern="1200" dirty="0">
              <a:latin typeface="Segoe UI" panose="020B0502040204020203" pitchFamily="34" charset="0"/>
              <a:cs typeface="Segoe UI" panose="020B0502040204020203" pitchFamily="34" charset="0"/>
            </a:rPr>
            <a:t>till beslutsfattare och chefer</a:t>
          </a:r>
        </a:p>
        <a:p>
          <a:pPr lvl="0" algn="l" defTabSz="533400">
            <a:lnSpc>
              <a:spcPct val="90000"/>
            </a:lnSpc>
            <a:spcBef>
              <a:spcPct val="0"/>
            </a:spcBef>
            <a:spcAft>
              <a:spcPct val="35000"/>
            </a:spcAft>
            <a:buFont typeface="Wingdings" panose="05000000000000000000" pitchFamily="2" charset="2"/>
            <a:buNone/>
          </a:pPr>
          <a:endParaRPr lang="sv-SE" sz="1200" kern="1200" dirty="0"/>
        </a:p>
        <a:p>
          <a:pPr lvl="0" algn="l" defTabSz="533400">
            <a:lnSpc>
              <a:spcPct val="90000"/>
            </a:lnSpc>
            <a:spcBef>
              <a:spcPct val="0"/>
            </a:spcBef>
            <a:spcAft>
              <a:spcPct val="35000"/>
            </a:spcAft>
            <a:buFont typeface="Wingdings" panose="05000000000000000000" pitchFamily="2" charset="2"/>
            <a:buChar char="§"/>
          </a:pPr>
          <a:endParaRPr lang="sv-SE" sz="1200" kern="1200" dirty="0"/>
        </a:p>
      </dsp:txBody>
      <dsp:txXfrm>
        <a:off x="941802" y="1053003"/>
        <a:ext cx="3461436" cy="2688160"/>
      </dsp:txXfrm>
    </dsp:sp>
    <dsp:sp modelId="{19971EDD-07E4-40F7-BA4B-6225D26DB3F7}">
      <dsp:nvSpPr>
        <dsp:cNvPr id="0" name=""/>
        <dsp:cNvSpPr/>
      </dsp:nvSpPr>
      <dsp:spPr>
        <a:xfrm>
          <a:off x="4312938" y="475928"/>
          <a:ext cx="7551291" cy="1395455"/>
        </a:xfrm>
        <a:prstGeom prst="rightArrow">
          <a:avLst>
            <a:gd name="adj1" fmla="val 50000"/>
            <a:gd name="adj2" fmla="val 50000"/>
          </a:avLst>
        </a:prstGeom>
        <a:solidFill>
          <a:srgbClr val="C338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Vård- och insatsprogram</a:t>
          </a:r>
        </a:p>
      </dsp:txBody>
      <dsp:txXfrm>
        <a:off x="4312938" y="824792"/>
        <a:ext cx="7202427" cy="697727"/>
      </dsp:txXfrm>
    </dsp:sp>
    <dsp:sp modelId="{91D05FA0-95BA-4D36-843A-7E5E4CD3F550}">
      <dsp:nvSpPr>
        <dsp:cNvPr id="0" name=""/>
        <dsp:cNvSpPr/>
      </dsp:nvSpPr>
      <dsp:spPr>
        <a:xfrm>
          <a:off x="4325623" y="1523880"/>
          <a:ext cx="3368711" cy="2688160"/>
        </a:xfrm>
        <a:prstGeom prst="rect">
          <a:avLst/>
        </a:prstGeom>
        <a:solidFill>
          <a:schemeClr val="lt1">
            <a:hueOff val="0"/>
            <a:satOff val="0"/>
            <a:lumOff val="0"/>
            <a:alphaOff val="0"/>
          </a:schemeClr>
        </a:solidFill>
        <a:ln w="12700" cap="flat" cmpd="sng" algn="ctr">
          <a:solidFill>
            <a:srgbClr val="C338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Tas </a:t>
          </a:r>
          <a:r>
            <a:rPr lang="sv-SE" sz="1600" kern="1200" dirty="0">
              <a:latin typeface="Segoe UI" panose="020B0502040204020203" pitchFamily="34" charset="0"/>
              <a:cs typeface="Segoe UI" panose="020B0502040204020203" pitchFamily="34" charset="0"/>
            </a:rPr>
            <a:t>fram av Nationella arbetsgrupper och Nationellt programområde för psykisk hälsa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nationella riktlinjer och andra kunskapssammanställningar</a:t>
          </a:r>
        </a:p>
        <a:p>
          <a:pPr lvl="0" algn="l" defTabSz="711200">
            <a:lnSpc>
              <a:spcPct val="90000"/>
            </a:lnSpc>
            <a:spcBef>
              <a:spcPct val="0"/>
            </a:spcBef>
            <a:spcAft>
              <a:spcPct val="35000"/>
            </a:spcAft>
          </a:pPr>
          <a:r>
            <a:rPr lang="sv-SE" sz="1600" b="0" i="0" kern="1200" dirty="0" smtClean="0">
              <a:latin typeface="Segoe UI" panose="020B0502040204020203" pitchFamily="34" charset="0"/>
              <a:cs typeface="Segoe UI" panose="020B0502040204020203" pitchFamily="34" charset="0"/>
            </a:rPr>
            <a:t>Stödjer </a:t>
          </a:r>
          <a:r>
            <a:rPr lang="sv-SE" sz="1600" b="1" i="0" kern="1200" dirty="0">
              <a:latin typeface="Segoe UI" panose="020B0502040204020203" pitchFamily="34" charset="0"/>
              <a:cs typeface="Segoe UI" panose="020B0502040204020203" pitchFamily="34" charset="0"/>
            </a:rPr>
            <a:t>hur </a:t>
          </a:r>
          <a:r>
            <a:rPr lang="sv-SE" sz="1600" b="0" i="0" kern="1200" dirty="0">
              <a:latin typeface="Segoe UI" panose="020B0502040204020203" pitchFamily="34" charset="0"/>
              <a:cs typeface="Segoe UI" panose="020B0502040204020203" pitchFamily="34" charset="0"/>
            </a:rPr>
            <a:t>man kan använda evidens- </a:t>
          </a:r>
          <a:r>
            <a:rPr lang="sv-SE" sz="1600" b="0" i="0" kern="1200" dirty="0" smtClean="0">
              <a:latin typeface="Segoe UI" panose="020B0502040204020203" pitchFamily="34" charset="0"/>
              <a:cs typeface="Segoe UI" panose="020B0502040204020203" pitchFamily="34" charset="0"/>
            </a:rPr>
            <a:t>och erfarenhetsbaserad </a:t>
          </a:r>
          <a:r>
            <a:rPr lang="sv-SE" sz="1600" b="0" i="0" kern="1200" dirty="0">
              <a:latin typeface="Segoe UI" panose="020B0502040204020203" pitchFamily="34" charset="0"/>
              <a:cs typeface="Segoe UI" panose="020B0502040204020203" pitchFamily="34" charset="0"/>
            </a:rPr>
            <a:t>kunskap i mötet mellan personal och individ</a:t>
          </a:r>
          <a:endParaRPr lang="sv-SE" sz="1600" kern="1200" dirty="0">
            <a:latin typeface="Segoe UI" panose="020B0502040204020203" pitchFamily="34" charset="0"/>
            <a:cs typeface="Segoe UI" panose="020B0502040204020203" pitchFamily="34" charset="0"/>
          </a:endParaRPr>
        </a:p>
        <a:p>
          <a:pPr lvl="0" algn="l" defTabSz="711200">
            <a:lnSpc>
              <a:spcPct val="90000"/>
            </a:lnSpc>
            <a:spcBef>
              <a:spcPct val="0"/>
            </a:spcBef>
            <a:spcAft>
              <a:spcPct val="35000"/>
            </a:spcAft>
          </a:pPr>
          <a:endParaRPr lang="sv-SE" sz="1200" kern="1200" dirty="0"/>
        </a:p>
        <a:p>
          <a:pPr lvl="0" algn="l" defTabSz="711200">
            <a:lnSpc>
              <a:spcPct val="90000"/>
            </a:lnSpc>
            <a:spcBef>
              <a:spcPct val="0"/>
            </a:spcBef>
            <a:spcAft>
              <a:spcPct val="35000"/>
            </a:spcAft>
          </a:pPr>
          <a:endParaRPr lang="sv-SE" sz="1200" kern="1200" dirty="0"/>
        </a:p>
      </dsp:txBody>
      <dsp:txXfrm>
        <a:off x="4325623" y="1523880"/>
        <a:ext cx="3368711" cy="2688160"/>
      </dsp:txXfrm>
    </dsp:sp>
    <dsp:sp modelId="{0A83C7E5-DCEE-4A95-9AA5-D3B337F285F7}">
      <dsp:nvSpPr>
        <dsp:cNvPr id="0" name=""/>
        <dsp:cNvSpPr/>
      </dsp:nvSpPr>
      <dsp:spPr>
        <a:xfrm>
          <a:off x="7666082" y="942936"/>
          <a:ext cx="4190311" cy="1395455"/>
        </a:xfrm>
        <a:prstGeom prst="rightArrow">
          <a:avLst>
            <a:gd name="adj1" fmla="val 50000"/>
            <a:gd name="adj2" fmla="val 50000"/>
          </a:avLst>
        </a:prstGeom>
        <a:solidFill>
          <a:srgbClr val="409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Vårdförlopp</a:t>
          </a:r>
        </a:p>
      </dsp:txBody>
      <dsp:txXfrm>
        <a:off x="7666082" y="1291800"/>
        <a:ext cx="3841447" cy="697727"/>
      </dsp:txXfrm>
    </dsp:sp>
    <dsp:sp modelId="{0E4A8D01-8851-46FA-AEEF-10F8854ABDBB}">
      <dsp:nvSpPr>
        <dsp:cNvPr id="0" name=""/>
        <dsp:cNvSpPr/>
      </dsp:nvSpPr>
      <dsp:spPr>
        <a:xfrm>
          <a:off x="7682220" y="1971697"/>
          <a:ext cx="3515472" cy="2648819"/>
        </a:xfrm>
        <a:prstGeom prst="rect">
          <a:avLst/>
        </a:prstGeom>
        <a:solidFill>
          <a:schemeClr val="lt1">
            <a:hueOff val="0"/>
            <a:satOff val="0"/>
            <a:lumOff val="0"/>
            <a:alphaOff val="0"/>
          </a:schemeClr>
        </a:solidFill>
        <a:ln w="12700" cap="flat" cmpd="sng" algn="ctr">
          <a:solidFill>
            <a:srgbClr val="40908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Tas </a:t>
          </a:r>
          <a:r>
            <a:rPr lang="sv-SE" sz="1600" kern="1200" dirty="0">
              <a:latin typeface="Segoe UI" panose="020B0502040204020203" pitchFamily="34" charset="0"/>
              <a:cs typeface="Segoe UI" panose="020B0502040204020203" pitchFamily="34" charset="0"/>
            </a:rPr>
            <a:t>fram av Nationella arbetsgrupper och Nationellt programområde för psykisk </a:t>
          </a:r>
          <a:r>
            <a:rPr lang="sv-SE" sz="1600" kern="1200" dirty="0" smtClean="0">
              <a:latin typeface="Segoe UI" panose="020B0502040204020203" pitchFamily="34" charset="0"/>
              <a:cs typeface="Segoe UI" panose="020B0502040204020203" pitchFamily="34" charset="0"/>
            </a:rPr>
            <a:t>hälsa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nationella riktlinjer och vård- och insatsprogram</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Personcentrerade </a:t>
          </a:r>
          <a:r>
            <a:rPr lang="sv-SE" sz="1600" kern="1200" dirty="0">
              <a:latin typeface="Segoe UI" panose="020B0502040204020203" pitchFamily="34" charset="0"/>
              <a:cs typeface="Segoe UI" panose="020B0502040204020203" pitchFamily="34" charset="0"/>
            </a:rPr>
            <a:t>och sammanhållna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Beskriver </a:t>
          </a:r>
          <a:r>
            <a:rPr lang="sv-SE" sz="1600" b="1" kern="1200" dirty="0">
              <a:latin typeface="Segoe UI" panose="020B0502040204020203" pitchFamily="34" charset="0"/>
              <a:cs typeface="Segoe UI" panose="020B0502040204020203" pitchFamily="34" charset="0"/>
            </a:rPr>
            <a:t>när</a:t>
          </a:r>
          <a:r>
            <a:rPr lang="sv-SE" sz="1600" kern="1200" dirty="0">
              <a:latin typeface="Segoe UI" panose="020B0502040204020203" pitchFamily="34" charset="0"/>
              <a:cs typeface="Segoe UI" panose="020B0502040204020203" pitchFamily="34" charset="0"/>
            </a:rPr>
            <a:t> och i vilken situation rätt insats bör ges samt </a:t>
          </a:r>
          <a:r>
            <a:rPr lang="sv-SE" sz="1600" b="0" i="0" kern="1200" dirty="0">
              <a:latin typeface="Segoe UI" panose="020B0502040204020203" pitchFamily="34" charset="0"/>
              <a:cs typeface="Segoe UI" panose="020B0502040204020203" pitchFamily="34" charset="0"/>
            </a:rPr>
            <a:t>vilka tidsgränser som ska eftersträvas</a:t>
          </a:r>
          <a:endParaRPr lang="sv-SE" sz="1600" kern="1200" dirty="0">
            <a:latin typeface="Segoe UI" panose="020B0502040204020203" pitchFamily="34" charset="0"/>
            <a:cs typeface="Segoe UI" panose="020B0502040204020203" pitchFamily="34" charset="0"/>
          </a:endParaRPr>
        </a:p>
      </dsp:txBody>
      <dsp:txXfrm>
        <a:off x="7682220" y="1971697"/>
        <a:ext cx="3515472" cy="2648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C980C-7211-4638-A078-BB7FB2F6FBFE}">
      <dsp:nvSpPr>
        <dsp:cNvPr id="0" name=""/>
        <dsp:cNvSpPr/>
      </dsp:nvSpPr>
      <dsp:spPr>
        <a:xfrm>
          <a:off x="2952" y="0"/>
          <a:ext cx="3596980" cy="1176338"/>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VAD</a:t>
          </a:r>
        </a:p>
      </dsp:txBody>
      <dsp:txXfrm>
        <a:off x="591121" y="0"/>
        <a:ext cx="2420642" cy="1176338"/>
      </dsp:txXfrm>
    </dsp:sp>
    <dsp:sp modelId="{07A5DA6B-DF7D-4846-9352-3B64D675D918}">
      <dsp:nvSpPr>
        <dsp:cNvPr id="0" name=""/>
        <dsp:cNvSpPr/>
      </dsp:nvSpPr>
      <dsp:spPr>
        <a:xfrm>
          <a:off x="3240234" y="0"/>
          <a:ext cx="3596980" cy="1176338"/>
        </a:xfrm>
        <a:prstGeom prst="chevron">
          <a:avLst/>
        </a:prstGeom>
        <a:solidFill>
          <a:srgbClr val="C338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HUR</a:t>
          </a:r>
        </a:p>
      </dsp:txBody>
      <dsp:txXfrm>
        <a:off x="3828403" y="0"/>
        <a:ext cx="2420642" cy="1176338"/>
      </dsp:txXfrm>
    </dsp:sp>
    <dsp:sp modelId="{29D3EF5E-0470-4363-B1EE-D6F63E70B988}">
      <dsp:nvSpPr>
        <dsp:cNvPr id="0" name=""/>
        <dsp:cNvSpPr/>
      </dsp:nvSpPr>
      <dsp:spPr>
        <a:xfrm>
          <a:off x="6477516" y="0"/>
          <a:ext cx="3596980" cy="1176338"/>
        </a:xfrm>
        <a:prstGeom prst="chevron">
          <a:avLst/>
        </a:prstGeom>
        <a:solidFill>
          <a:srgbClr val="409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NÄR</a:t>
          </a:r>
        </a:p>
      </dsp:txBody>
      <dsp:txXfrm>
        <a:off x="7065685" y="0"/>
        <a:ext cx="2420642" cy="117633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E512A-E8A3-40AD-847F-6882A075E8D1}" type="datetimeFigureOut">
              <a:rPr lang="sv-SE" smtClean="0"/>
              <a:t>2025-04-02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04288-F78C-4BF7-90DE-355D59060FA8}" type="slidenum">
              <a:rPr lang="sv-SE" smtClean="0"/>
              <a:t>‹#›</a:t>
            </a:fld>
            <a:endParaRPr lang="sv-SE"/>
          </a:p>
        </p:txBody>
      </p:sp>
    </p:spTree>
    <p:extLst>
      <p:ext uri="{BB962C8B-B14F-4D97-AF65-F5344CB8AC3E}">
        <p14:creationId xmlns:p14="http://schemas.microsoft.com/office/powerpoint/2010/main" val="145905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ardochinsats.s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kommunalutveckling.nu/utbildning/vip-implementer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kommunalutveckling.nu/utbildning/vip-implementer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rgbClr val="FF0000"/>
                </a:solidFill>
                <a:latin typeface="Segoe UI" panose="020B0502040204020203" pitchFamily="34" charset="0"/>
                <a:cs typeface="Segoe UI" panose="020B0502040204020203" pitchFamily="34" charset="0"/>
              </a:rPr>
              <a:t>Arbetsgruppen</a:t>
            </a:r>
            <a:r>
              <a:rPr lang="sv-SE" sz="1200" baseline="0" dirty="0" smtClean="0">
                <a:solidFill>
                  <a:srgbClr val="FF0000"/>
                </a:solidFill>
                <a:latin typeface="Segoe UI" panose="020B0502040204020203" pitchFamily="34" charset="0"/>
                <a:cs typeface="Segoe UI" panose="020B0502040204020203" pitchFamily="34" charset="0"/>
              </a:rPr>
              <a:t> som tagit fram detta stödmaterial har fått i uppdrag att sprida kunskapen om att VIP finns som ett kunskapsstöd för skolor. Materialet som är framtaget har således enbart syftet att sprida kunskapen om VIP därmed inte tagit ställning om hur ni förvaltar information i själva kunskapsstödet i er organisation. En förhoppning hos arbetsgruppen är dock också att ni ser att materialet kan vara hjälpsamt och att ni därför också i samband med att kunskapsstödet görs känt diskuterar om, och i så fall hur, ni vill arbeta</a:t>
            </a:r>
            <a:r>
              <a:rPr lang="sv-SE" sz="1200" dirty="0" smtClean="0">
                <a:solidFill>
                  <a:srgbClr val="FF0000"/>
                </a:solidFill>
                <a:latin typeface="Segoe UI" panose="020B0502040204020203" pitchFamily="34" charset="0"/>
                <a:cs typeface="Segoe UI" panose="020B0502040204020203" pitchFamily="34" charset="0"/>
              </a:rPr>
              <a:t> vidare med VIP i er organisation.</a:t>
            </a:r>
          </a:p>
          <a:p>
            <a:endParaRPr lang="sv-SE" dirty="0" smtClean="0"/>
          </a:p>
          <a:p>
            <a:r>
              <a:rPr lang="sv-SE" sz="1200" dirty="0" smtClean="0">
                <a:latin typeface="Segoe UI" panose="020B0502040204020203" pitchFamily="34" charset="0"/>
                <a:cs typeface="Segoe UI" panose="020B0502040204020203" pitchFamily="34" charset="0"/>
              </a:rPr>
              <a:t>Denna PPT är väldigt omfattande och informationstät och med det sagt kan det vara klokt att dela upp den, alternativt välja ut de delar som är rätt för ditt/ert sammanhang och/eller helt enkelt ta bort vissa delar. Ovan finns ett exempel på ett</a:t>
            </a:r>
            <a:r>
              <a:rPr lang="sv-SE" sz="1200" baseline="0" dirty="0" smtClean="0">
                <a:latin typeface="Segoe UI" panose="020B0502040204020203" pitchFamily="34" charset="0"/>
                <a:cs typeface="Segoe UI" panose="020B0502040204020203" pitchFamily="34" charset="0"/>
              </a:rPr>
              <a:t> upplägg.</a:t>
            </a:r>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1</a:t>
            </a:fld>
            <a:endParaRPr lang="sv-SE"/>
          </a:p>
        </p:txBody>
      </p:sp>
    </p:spTree>
    <p:extLst>
      <p:ext uri="{BB962C8B-B14F-4D97-AF65-F5344CB8AC3E}">
        <p14:creationId xmlns:p14="http://schemas.microsoft.com/office/powerpoint/2010/main" val="191762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Rekommendationen är att ni själva går in på </a:t>
            </a:r>
            <a:r>
              <a:rPr lang="sv-SE" dirty="0" smtClean="0">
                <a:hlinkClick r:id="rId3"/>
              </a:rPr>
              <a:t>Nationella vård- och insatsprogram</a:t>
            </a:r>
            <a:r>
              <a:rPr lang="sv-SE" dirty="0" smtClean="0"/>
              <a:t> och ser över hur programmet är uppbyggt</a:t>
            </a:r>
            <a:r>
              <a:rPr lang="sv-SE" baseline="0" dirty="0" smtClean="0"/>
              <a:t> och det är också detta som uppgifterna syftar till att stödja. </a:t>
            </a:r>
            <a:br>
              <a:rPr lang="sv-SE" baseline="0" dirty="0" smtClean="0"/>
            </a:br>
            <a:r>
              <a:rPr lang="sv-SE" baseline="0" dirty="0" smtClean="0"/>
              <a:t/>
            </a:r>
            <a:br>
              <a:rPr lang="sv-SE" baseline="0" dirty="0" smtClean="0"/>
            </a:br>
            <a:r>
              <a:rPr lang="sv-SE" baseline="0" dirty="0" smtClean="0"/>
              <a:t>Du kan dock, om du så önskar, få ett stöd i vad olika kapitel innehåller i bildspelet PPT-allt (bild 15-24) som du hittar här: </a:t>
            </a:r>
            <a:r>
              <a:rPr lang="sv-SE" dirty="0" smtClean="0">
                <a:hlinkClick r:id="rId4"/>
              </a:rPr>
              <a:t>VIP-implementering - Kommunal utveckling</a:t>
            </a:r>
            <a:r>
              <a:rPr lang="sv-SE" baseline="0" dirty="0" smtClean="0"/>
              <a:t>. </a:t>
            </a:r>
            <a:br>
              <a:rPr lang="sv-SE" baseline="0" dirty="0" smtClean="0"/>
            </a:br>
            <a:endParaRPr lang="sv-SE" baseline="0" dirty="0" smtClean="0"/>
          </a:p>
          <a:p>
            <a:r>
              <a:rPr lang="sv-SE" baseline="0" dirty="0" smtClean="0"/>
              <a:t>PS. Vänligen notera att hemsidan VIP uppdateras löpande, t.ex. är program om autism och ätstörning under utveckling, varför informationen kan komma att bli inaktuell. DS.</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6975-1295-4C6B-B1F7-296240327C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912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Segoe UI" panose="020B0502040204020203" pitchFamily="34" charset="0"/>
                <a:cs typeface="Segoe UI" panose="020B0502040204020203" pitchFamily="34" charset="0"/>
              </a:rPr>
              <a:t>Eftersom</a:t>
            </a:r>
            <a:r>
              <a:rPr lang="sv-SE" sz="1200" baseline="0" dirty="0" smtClean="0">
                <a:latin typeface="Segoe UI" panose="020B0502040204020203" pitchFamily="34" charset="0"/>
                <a:cs typeface="Segoe UI" panose="020B0502040204020203" pitchFamily="34" charset="0"/>
              </a:rPr>
              <a:t> programmen är öppna för alla</a:t>
            </a:r>
            <a:r>
              <a:rPr lang="sv-SE" sz="1200" dirty="0" smtClean="0">
                <a:latin typeface="Segoe UI" panose="020B0502040204020203" pitchFamily="34" charset="0"/>
                <a:cs typeface="Segoe UI" panose="020B0502040204020203" pitchFamily="34" charset="0"/>
              </a:rPr>
              <a:t> kan även för vårdnadshavare och elever själva ta del av informationen vilket kan bidra till en kvalitativ dialog om insatser utifrån svårigheter!</a:t>
            </a:r>
          </a:p>
          <a:p>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17</a:t>
            </a:fld>
            <a:endParaRPr lang="sv-SE"/>
          </a:p>
        </p:txBody>
      </p:sp>
    </p:spTree>
    <p:extLst>
      <p:ext uri="{BB962C8B-B14F-4D97-AF65-F5344CB8AC3E}">
        <p14:creationId xmlns:p14="http://schemas.microsoft.com/office/powerpoint/2010/main" val="214091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18</a:t>
            </a:fld>
            <a:endParaRPr lang="sv-SE"/>
          </a:p>
        </p:txBody>
      </p:sp>
    </p:spTree>
    <p:extLst>
      <p:ext uri="{BB962C8B-B14F-4D97-AF65-F5344CB8AC3E}">
        <p14:creationId xmlns:p14="http://schemas.microsoft.com/office/powerpoint/2010/main" val="237509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None/>
              <a:tabLst/>
              <a:defRPr/>
            </a:pPr>
            <a:r>
              <a:rPr kumimoji="0" lang="sv-SE"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Varje huvudman beslutar om och hur man kan nyttja kunskapsstödet VIPs möjligheter.</a:t>
            </a:r>
          </a:p>
          <a:p>
            <a:pPr marL="0" marR="0" lvl="0" indent="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None/>
              <a:tabLst/>
              <a:defRPr/>
            </a:pPr>
            <a:r>
              <a:rPr kumimoji="0" lang="sv-SE"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Viktiga faktorer för att lyckas med implementering är ett effektivt ledarskap, en stödjande organisation, kompetens hos medarbetarna och ett aktivt arbete utifrån bästa kunskap och evidensbaserade metoder.</a:t>
            </a:r>
          </a:p>
          <a:p>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19</a:t>
            </a:fld>
            <a:endParaRPr lang="sv-SE"/>
          </a:p>
        </p:txBody>
      </p:sp>
    </p:spTree>
    <p:extLst>
      <p:ext uri="{BB962C8B-B14F-4D97-AF65-F5344CB8AC3E}">
        <p14:creationId xmlns:p14="http://schemas.microsoft.com/office/powerpoint/2010/main" val="106059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Segoe UI" panose="020B0502040204020203" pitchFamily="34" charset="0"/>
                <a:cs typeface="Segoe UI" panose="020B0502040204020203" pitchFamily="34" charset="0"/>
              </a:rPr>
              <a:t>Metodstödet</a:t>
            </a:r>
            <a:r>
              <a:rPr lang="sv-SE" sz="1200" baseline="0" dirty="0" smtClean="0">
                <a:latin typeface="Segoe UI" panose="020B0502040204020203" pitchFamily="34" charset="0"/>
                <a:cs typeface="Segoe UI" panose="020B0502040204020203" pitchFamily="34" charset="0"/>
              </a:rPr>
              <a:t> som tagits fram syftar till att öka kunskapen om att kunskapsstödet  VIP finns </a:t>
            </a:r>
            <a:r>
              <a:rPr lang="sv-SE" sz="1200" i="1" baseline="0" dirty="0" smtClean="0">
                <a:latin typeface="Segoe UI" panose="020B0502040204020203" pitchFamily="34" charset="0"/>
                <a:cs typeface="Segoe UI" panose="020B0502040204020203" pitchFamily="34" charset="0"/>
              </a:rPr>
              <a:t>och kan </a:t>
            </a:r>
            <a:r>
              <a:rPr lang="sv-SE" sz="1200" baseline="0" dirty="0" smtClean="0">
                <a:latin typeface="Segoe UI" panose="020B0502040204020203" pitchFamily="34" charset="0"/>
                <a:cs typeface="Segoe UI" panose="020B0502040204020203" pitchFamily="34" charset="0"/>
              </a:rPr>
              <a:t>användas i skolan.</a:t>
            </a:r>
            <a:br>
              <a:rPr lang="sv-SE" sz="1200" baseline="0" dirty="0" smtClean="0">
                <a:latin typeface="Segoe UI" panose="020B0502040204020203" pitchFamily="34" charset="0"/>
                <a:cs typeface="Segoe UI" panose="020B0502040204020203" pitchFamily="34" charset="0"/>
              </a:rPr>
            </a:br>
            <a:r>
              <a:rPr lang="sv-SE" sz="1200" baseline="0" dirty="0" smtClean="0">
                <a:latin typeface="Segoe UI" panose="020B0502040204020203" pitchFamily="34" charset="0"/>
                <a:cs typeface="Segoe UI" panose="020B0502040204020203" pitchFamily="34" charset="0"/>
              </a:rPr>
              <a:t/>
            </a:r>
            <a:br>
              <a:rPr lang="sv-SE" sz="1200" baseline="0" dirty="0" smtClean="0">
                <a:latin typeface="Segoe UI" panose="020B0502040204020203" pitchFamily="34" charset="0"/>
                <a:cs typeface="Segoe UI" panose="020B0502040204020203" pitchFamily="34" charset="0"/>
              </a:rPr>
            </a:br>
            <a:r>
              <a:rPr lang="sv-SE" sz="1200" baseline="0" dirty="0" smtClean="0">
                <a:latin typeface="Segoe UI" panose="020B0502040204020203" pitchFamily="34" charset="0"/>
                <a:cs typeface="Segoe UI" panose="020B0502040204020203" pitchFamily="34" charset="0"/>
              </a:rPr>
              <a:t>Det primära är inte att hinna klart med alla uppgifter som arbetsgruppen tagit fram och som ni hittar här: </a:t>
            </a:r>
            <a:r>
              <a:rPr lang="sv-SE" dirty="0" smtClean="0">
                <a:hlinkClick r:id="rId3"/>
              </a:rPr>
              <a:t>VIP-implementering - Kommunal utveckling</a:t>
            </a:r>
            <a:r>
              <a:rPr lang="sv-SE" dirty="0" smtClean="0"/>
              <a:t> (under</a:t>
            </a:r>
            <a:r>
              <a:rPr lang="sv-SE" baseline="0" dirty="0" smtClean="0"/>
              <a:t> rubriken uppgifter)</a:t>
            </a:r>
            <a:r>
              <a:rPr lang="sv-SE" sz="1200" baseline="0" dirty="0" smtClean="0">
                <a:latin typeface="Segoe UI" panose="020B0502040204020203" pitchFamily="34" charset="0"/>
                <a:cs typeface="Segoe UI" panose="020B0502040204020203" pitchFamily="34" charset="0"/>
              </a:rPr>
              <a:t>. Det centrala är att ni får meningsfulla samtal och gemensamma diskussioner. Hur tänker vi på vår skola kring VIP? Hur tar vi vidare frågorna till lämplig forum? Hur blir VIP användbart för oss?</a:t>
            </a:r>
            <a:endParaRPr lang="sv-SE" sz="1200" dirty="0" smtClean="0">
              <a:latin typeface="Segoe UI" panose="020B0502040204020203" pitchFamily="34" charset="0"/>
              <a:cs typeface="Segoe UI" panose="020B0502040204020203" pitchFamily="34" charset="0"/>
            </a:endParaRPr>
          </a:p>
          <a:p>
            <a:endParaRPr lang="sv-SE" dirty="0"/>
          </a:p>
        </p:txBody>
      </p:sp>
      <p:sp>
        <p:nvSpPr>
          <p:cNvPr id="4" name="Platshållare för bildnummer 3"/>
          <p:cNvSpPr>
            <a:spLocks noGrp="1"/>
          </p:cNvSpPr>
          <p:nvPr>
            <p:ph type="sldNum" sz="quarter" idx="10"/>
          </p:nvPr>
        </p:nvSpPr>
        <p:spPr/>
        <p:txBody>
          <a:bodyPr/>
          <a:lstStyle/>
          <a:p>
            <a:fld id="{D0304288-F78C-4BF7-90DE-355D59060FA8}" type="slidenum">
              <a:rPr lang="sv-SE" smtClean="0"/>
              <a:t>20</a:t>
            </a:fld>
            <a:endParaRPr lang="sv-SE"/>
          </a:p>
        </p:txBody>
      </p:sp>
    </p:spTree>
    <p:extLst>
      <p:ext uri="{BB962C8B-B14F-4D97-AF65-F5344CB8AC3E}">
        <p14:creationId xmlns:p14="http://schemas.microsoft.com/office/powerpoint/2010/main" val="100932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Nationella vård och insatsprogram för psykisk hälsa är ett webbaserat kunskapsstöd för dig som arbetar inom </a:t>
            </a:r>
            <a:r>
              <a:rPr lang="sv-S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vård, socialtjänst och skola</a:t>
            </a: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Här finns samlad kunskap om effektiva vård och stödinsatser. Kunskapsstödet rör fem olika sjukdomsområden för personer i alla åldrar; barn, ungdomar, vuxna och äldre: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err="1">
                <a:effectLst/>
                <a:latin typeface="Calibri" panose="020F0502020204030204" pitchFamily="34" charset="0"/>
                <a:ea typeface="Calibri" panose="020F0502020204030204" pitchFamily="34" charset="0"/>
                <a:cs typeface="Calibri" panose="020F0502020204030204" pitchFamily="34" charset="0"/>
              </a:rPr>
              <a:t>Adhd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Depression och ångestsyndrom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Missbruk och beroende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Schizofreni och liknande tillstånd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Självskadebeteende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Det är en samlad plats där olika verksamheter och professioner kan ta del av varandras kunskapsunderlag och bidra till en bättre helhetssyn kring individens behov och realistiska förväntningar verksamheter emellan.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6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9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viktigt att det framkommer att syftet med implementeringen är att öka kunskapen om att VIP</a:t>
            </a:r>
            <a:r>
              <a:rPr lang="sv-SE" baseline="0" dirty="0" smtClean="0"/>
              <a:t> finns som ett kunskapsstöd för skola. Syftet är alltså inte att ändra i verksamhetens rutiner och dylikt utan enbart öka kännedomen om materialet.</a:t>
            </a:r>
            <a:br>
              <a:rPr lang="sv-SE" baseline="0" dirty="0" smtClean="0"/>
            </a:br>
            <a:endParaRPr lang="sv-SE" dirty="0" smtClean="0"/>
          </a:p>
          <a:p>
            <a:r>
              <a:rPr lang="sv-SE" dirty="0" smtClean="0"/>
              <a:t>Vid</a:t>
            </a:r>
            <a:r>
              <a:rPr lang="sv-SE" baseline="0" dirty="0" smtClean="0"/>
              <a:t> genomförd pilot framkom att syftet med implementeringen är otydlig om man inte samtidigt tydliggör den fortsatta avsikten med hur huvudmannen tänker kring användningen av VIP. Hur tänker ni i er kommun? Ska VIP användas även fortsättningsvis (och i så fall hur) eller syftar insatsen enbart till att ge information om att kunskapsstödet finns (och att det är upp till individen att fortsättningsvis använda stödet utifrån eget huvud)?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6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35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6900"/>
            <a:ext cx="5486400" cy="4127500"/>
          </a:xfrm>
        </p:spPr>
        <p:txBody>
          <a:bodyPr/>
          <a:lstStyle/>
          <a:p>
            <a:r>
              <a:rPr lang="sv-SE" dirty="0"/>
              <a:t>Den nationella kunskapsstyrningen bygger på evidens- och erfarenhetsbaserad kunskap, kunskap som man samlat i dokument med lite olika fokus. </a:t>
            </a:r>
          </a:p>
          <a:p>
            <a:endParaRPr lang="sv-SE" dirty="0"/>
          </a:p>
          <a:p>
            <a:r>
              <a:rPr lang="sv-SE" dirty="0"/>
              <a:t>Nationella riktlinjer som är framtaget av Socialstyrelsen och riktar sig i första hand till beslutsfattare och chefer för att säkra en god och jämlik stöd, vård och omsorg för alla. Det finns flera nationella riktlinjer inom området psykisk hälsa. Du får genom riktlinjerna veta </a:t>
            </a:r>
            <a:r>
              <a:rPr lang="sv-SE" b="1" dirty="0"/>
              <a:t>VAD</a:t>
            </a:r>
            <a:r>
              <a:rPr lang="sv-SE" dirty="0"/>
              <a:t> för stöd, behandling och metoder som bör prioriteras och vad som bör avvecklas. </a:t>
            </a:r>
          </a:p>
          <a:p>
            <a:endParaRPr lang="sv-SE" dirty="0"/>
          </a:p>
          <a:p>
            <a:r>
              <a:rPr lang="sv-SE" dirty="0"/>
              <a:t>Vård och insatsprogrammen (VIP) bygger på nationella riktlinjer men även andra kunskapssammanställningar och är utformad att tillgängliggöra kunskap på ett användarvänligt sätt i, eller inför mötet med personal och individ. Till skillnad från riktlinjerna som vänder sig till beslutsfattare är vård och insatsprogrammen anpassade för personal, med fokus på </a:t>
            </a:r>
            <a:r>
              <a:rPr lang="sv-SE" b="1" dirty="0"/>
              <a:t>HUR</a:t>
            </a:r>
            <a:r>
              <a:rPr lang="sv-SE" dirty="0"/>
              <a:t> en insats utförs. </a:t>
            </a:r>
          </a:p>
          <a:p>
            <a:endParaRPr lang="sv-SE" dirty="0"/>
          </a:p>
          <a:p>
            <a:r>
              <a:rPr lang="sv-SE" dirty="0"/>
              <a:t>Sammanhållna vårdförlopp är ytterligare en del i utvecklingen mot en jämlik, effektiv sammanhållet och personcentrerad vård. Vårdförloppen bygger på den kunskaps som finns i NR och VIP men tydliggör </a:t>
            </a:r>
            <a:r>
              <a:rPr lang="sv-SE" b="1" dirty="0"/>
              <a:t>NÄR</a:t>
            </a:r>
            <a:r>
              <a:rPr lang="sv-SE" dirty="0"/>
              <a:t> och i vilken situation en insats bör ges samt vilka tidsgränser som ska eftersträvas. Syftet är att individen ska uppleva en mer välorganiserad och helhetsorienterad process. </a:t>
            </a:r>
            <a:endParaRPr lang="sv-SE" b="1" dirty="0"/>
          </a:p>
          <a:p>
            <a:endParaRPr lang="sv-SE" dirty="0">
              <a:latin typeface="Franklin Gothic Medium" panose="020B0603020102020204" pitchFamily="34" charset="0"/>
            </a:endParaRPr>
          </a:p>
          <a:p>
            <a:r>
              <a:rPr lang="sv-SE" b="1" dirty="0">
                <a:latin typeface="Franklin Gothic Medium" panose="020B0603020102020204" pitchFamily="34" charset="0"/>
              </a:rPr>
              <a:t>Regionala och lokala riktlinjer</a:t>
            </a:r>
            <a:endParaRPr lang="sv-SE" dirty="0">
              <a:latin typeface="Franklin Gothic Book" panose="020B0503020102020204" pitchFamily="34" charset="0"/>
            </a:endParaRPr>
          </a:p>
          <a:p>
            <a:r>
              <a:rPr lang="sv-SE" dirty="0">
                <a:latin typeface="Franklin Gothic Book" panose="020B0503020102020204" pitchFamily="34" charset="0"/>
              </a:rPr>
              <a:t>Kommuner och regioner har även oftast flera stycken regionala och lokala riktlinjer (RMR) </a:t>
            </a:r>
            <a:r>
              <a:rPr lang="sv-SE" dirty="0" smtClean="0">
                <a:latin typeface="Franklin Gothic Book" panose="020B0503020102020204" pitchFamily="34" charset="0"/>
              </a:rPr>
              <a:t>och överenskommelser inom </a:t>
            </a:r>
            <a:r>
              <a:rPr lang="sv-SE" dirty="0">
                <a:latin typeface="Franklin Gothic Book" panose="020B0503020102020204" pitchFamily="34" charset="0"/>
              </a:rPr>
              <a:t>psykisk hälsa, där både NR och VIP oftast utgör underlag för dessa riktlinjer. Skillnaden är att regionala och lokala riktlinjer oftast innefattar kunskapsunderlag för en huvudman medan VIP är ett samlat kunskapsunderlag för flera </a:t>
            </a:r>
            <a:r>
              <a:rPr lang="sv-SE" dirty="0" smtClean="0">
                <a:latin typeface="Franklin Gothic Book" panose="020B0503020102020204" pitchFamily="34" charset="0"/>
              </a:rPr>
              <a:t>huvudmän </a:t>
            </a:r>
            <a:r>
              <a:rPr lang="sv-SE" dirty="0">
                <a:latin typeface="Franklin Gothic Book" panose="020B0503020102020204" pitchFamily="34" charset="0"/>
              </a:rPr>
              <a:t>inom skola, socialtjänst och hälso- och </a:t>
            </a:r>
            <a:r>
              <a:rPr lang="sv-SE" dirty="0" smtClean="0">
                <a:latin typeface="Franklin Gothic Book" panose="020B0503020102020204" pitchFamily="34" charset="0"/>
              </a:rPr>
              <a:t>sjukvård. </a:t>
            </a:r>
            <a:endParaRPr lang="sv-SE" dirty="0">
              <a:latin typeface="Franklin Gothic Book" panose="020B0503020102020204" pitchFamily="34" charset="0"/>
            </a:endParaRPr>
          </a:p>
          <a:p>
            <a:endParaRPr lang="sv-SE" dirty="0">
              <a:latin typeface="Franklin Gothic Book" panose="020B05030201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0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latin typeface="Segoe UI" panose="020B0502040204020203" pitchFamily="34" charset="0"/>
                <a:cs typeface="Segoe UI" panose="020B0502040204020203" pitchFamily="34" charset="0"/>
              </a:rPr>
              <a:t>Det framgår t.ex. i en sammanställning av erfarenheter kring extra anpassningar och särskilt stöd som Skolinspektionen presenterade</a:t>
            </a:r>
            <a:r>
              <a:rPr lang="sv-SE" sz="1200" baseline="0" dirty="0" smtClean="0">
                <a:latin typeface="Segoe UI" panose="020B0502040204020203" pitchFamily="34" charset="0"/>
                <a:cs typeface="Segoe UI" panose="020B0502040204020203" pitchFamily="34" charset="0"/>
              </a:rPr>
              <a:t> under år 2025</a:t>
            </a:r>
            <a:r>
              <a:rPr lang="sv-SE" sz="1200" dirty="0" smtClean="0">
                <a:latin typeface="Segoe UI" panose="020B0502040204020203" pitchFamily="34" charset="0"/>
                <a:cs typeface="Segoe UI" panose="020B0502040204020203" pitchFamily="34" charset="0"/>
              </a:rPr>
              <a:t>. I sammanställningen påtalas bl.a. att elever inte får det stöd de har rätt till. </a:t>
            </a:r>
          </a:p>
          <a:p>
            <a:pPr marL="0" indent="0">
              <a:buNone/>
            </a:pPr>
            <a:r>
              <a:rPr lang="sv-SE" sz="1200" dirty="0" smtClean="0">
                <a:latin typeface="Segoe UI" panose="020B0502040204020203" pitchFamily="34" charset="0"/>
                <a:cs typeface="Segoe UI" panose="020B0502040204020203" pitchFamily="34" charset="0"/>
              </a:rPr>
              <a:t>Även Skolverket har återkommande noterat att stöd sätts in för sent eller inte alls. </a:t>
            </a:r>
            <a:br>
              <a:rPr lang="sv-SE" sz="1200" dirty="0" smtClean="0">
                <a:latin typeface="Segoe UI" panose="020B0502040204020203" pitchFamily="34" charset="0"/>
                <a:cs typeface="Segoe UI" panose="020B0502040204020203" pitchFamily="34" charset="0"/>
              </a:rPr>
            </a:br>
            <a:r>
              <a:rPr lang="sv-SE" sz="1200" dirty="0" smtClean="0">
                <a:latin typeface="Segoe UI" panose="020B0502040204020203" pitchFamily="34" charset="0"/>
                <a:cs typeface="Segoe UI" panose="020B0502040204020203" pitchFamily="34" charset="0"/>
              </a:rPr>
              <a:t>Och det finns många fler exempel…</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6975-1295-4C6B-B1F7-296240327C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13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VIP är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gemensamt för kommun och region </a:t>
            </a:r>
            <a:r>
              <a:rPr lang="sv-SE" sz="1800" dirty="0">
                <a:effectLst/>
                <a:latin typeface="Calibri" panose="020F0502020204030204" pitchFamily="34" charset="0"/>
                <a:ea typeface="Calibri" panose="020F0502020204030204" pitchFamily="34" charset="0"/>
                <a:cs typeface="Times New Roman" panose="02020603050405020304" pitchFamily="18" charset="0"/>
              </a:rPr>
              <a:t>vilket ökar möjligheten till samverkan mellan olika huvudmän.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VIP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tydliggör </a:t>
            </a:r>
            <a:r>
              <a:rPr lang="sv-SE" sz="1800" dirty="0">
                <a:effectLst/>
                <a:latin typeface="Calibri" panose="020F0502020204030204" pitchFamily="34" charset="0"/>
                <a:ea typeface="Calibri" panose="020F0502020204030204" pitchFamily="34" charset="0"/>
                <a:cs typeface="Times New Roman" panose="02020603050405020304" pitchFamily="18" charset="0"/>
              </a:rPr>
              <a:t>också vad varje aktör ska göra för sig och vad som ska göras tillsammans för att ge bästa stöd och behandling. </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Gemensam kunskap nationellt </a:t>
            </a:r>
            <a:r>
              <a:rPr lang="sv-SE" sz="1800" dirty="0">
                <a:effectLst/>
                <a:latin typeface="Calibri" panose="020F0502020204030204" pitchFamily="34" charset="0"/>
                <a:ea typeface="Calibri" panose="020F0502020204030204" pitchFamily="34" charset="0"/>
                <a:cs typeface="Times New Roman" panose="02020603050405020304" pitchFamily="18" charset="0"/>
              </a:rPr>
              <a:t>ökar förutsättningarna för jämlik vård och jämlikt stöd. Det ska aldrig bero på tur att man får rätt vård och stöd.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kan göra väldigt mycket, både i tidigt skede, före diagnos och vid större svårigheter. Lägger vi ihop våra olika insatser och samverkar när det behövs så blir de ännu mer verksamma. </a:t>
            </a:r>
          </a:p>
          <a:p>
            <a:pPr marL="0" lvl="0" indent="0" algn="l" rtl="0">
              <a:spcBef>
                <a:spcPts val="0"/>
              </a:spcBef>
              <a:spcAft>
                <a:spcPts val="0"/>
              </a:spcAft>
              <a:buNone/>
            </a:pPr>
            <a:endParaRPr dirty="0"/>
          </a:p>
        </p:txBody>
      </p:sp>
      <p:sp>
        <p:nvSpPr>
          <p:cNvPr id="278" name="Google Shape;278;p17:notes"/>
          <p:cNvSpPr txBox="1">
            <a:spLocks noGrp="1"/>
          </p:cNvSpPr>
          <p:nvPr>
            <p:ph type="sldNum" idx="12"/>
          </p:nvPr>
        </p:nvSpPr>
        <p:spPr>
          <a:xfrm>
            <a:off x="3884613" y="9377318"/>
            <a:ext cx="2971800" cy="49534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1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0EC5D2B4-6C73-4BD6-8BA3-016B50984F97}" type="datetimeFigureOut">
              <a:rPr lang="sv-SE" smtClean="0"/>
              <a:t>2025-04-02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113247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EC5D2B4-6C73-4BD6-8BA3-016B50984F97}" type="datetimeFigureOut">
              <a:rPr lang="sv-SE" smtClean="0"/>
              <a:t>2025-04-02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170272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EC5D2B4-6C73-4BD6-8BA3-016B50984F97}" type="datetimeFigureOut">
              <a:rPr lang="sv-SE" smtClean="0"/>
              <a:t>2025-04-02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269907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15" name="Rektangel 14">
            <a:extLst>
              <a:ext uri="{FF2B5EF4-FFF2-40B4-BE49-F238E27FC236}">
                <a16:creationId xmlns:a16="http://schemas.microsoft.com/office/drawing/2014/main" id="{247B45E5-94CE-483F-B664-F512DFF50D83}"/>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
        <p:nvSpPr>
          <p:cNvPr id="4" name="Platshållare för text 3">
            <a:extLst>
              <a:ext uri="{FF2B5EF4-FFF2-40B4-BE49-F238E27FC236}">
                <a16:creationId xmlns:a16="http://schemas.microsoft.com/office/drawing/2014/main" id="{5F3706C5-1622-43E5-8E53-1F4BE81614DE}"/>
              </a:ext>
            </a:extLst>
          </p:cNvPr>
          <p:cNvSpPr>
            <a:spLocks noGrp="1"/>
          </p:cNvSpPr>
          <p:nvPr>
            <p:ph type="body" sz="quarter" idx="10" hasCustomPrompt="1"/>
          </p:nvPr>
        </p:nvSpPr>
        <p:spPr>
          <a:xfrm>
            <a:off x="838200" y="1647825"/>
            <a:ext cx="10515600" cy="4248150"/>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Tree>
    <p:extLst>
      <p:ext uri="{BB962C8B-B14F-4D97-AF65-F5344CB8AC3E}">
        <p14:creationId xmlns:p14="http://schemas.microsoft.com/office/powerpoint/2010/main" val="167409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2" y="4456869"/>
            <a:ext cx="5155476" cy="1275878"/>
          </a:xfrm>
          <a:prstGeom prst="rect">
            <a:avLst/>
          </a:prstGeom>
        </p:spPr>
      </p:pic>
      <p:sp>
        <p:nvSpPr>
          <p:cNvPr id="11" name="Rubrik 10">
            <a:extLst>
              <a:ext uri="{FF2B5EF4-FFF2-40B4-BE49-F238E27FC236}">
                <a16:creationId xmlns:a16="http://schemas.microsoft.com/office/drawing/2014/main" id="{63700BDF-B35A-45DE-9A80-06771DC58BC3}"/>
              </a:ext>
            </a:extLst>
          </p:cNvPr>
          <p:cNvSpPr>
            <a:spLocks noGrp="1"/>
          </p:cNvSpPr>
          <p:nvPr>
            <p:ph type="title" hasCustomPrompt="1"/>
          </p:nvPr>
        </p:nvSpPr>
        <p:spPr>
          <a:xfrm>
            <a:off x="838200" y="1700248"/>
            <a:ext cx="10515600" cy="746751"/>
          </a:xfrm>
          <a:prstGeom prst="rect">
            <a:avLst/>
          </a:prstGeom>
        </p:spPr>
        <p:txBody>
          <a:bodyPr/>
          <a:lstStyle>
            <a:lvl1pPr algn="ctr">
              <a:defRPr sz="6000">
                <a:solidFill>
                  <a:schemeClr val="tx1"/>
                </a:solidFill>
              </a:defRPr>
            </a:lvl1pPr>
          </a:lstStyle>
          <a:p>
            <a:r>
              <a:rPr lang="sv-SE" dirty="0"/>
              <a:t>Skriv rubrik här</a:t>
            </a:r>
          </a:p>
        </p:txBody>
      </p:sp>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2843425"/>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Underrubrik/ditt eget namn</a:t>
            </a:r>
          </a:p>
        </p:txBody>
      </p:sp>
    </p:spTree>
    <p:extLst>
      <p:ext uri="{BB962C8B-B14F-4D97-AF65-F5344CB8AC3E}">
        <p14:creationId xmlns:p14="http://schemas.microsoft.com/office/powerpoint/2010/main" val="167369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ut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1" y="2065668"/>
            <a:ext cx="5155476" cy="1275878"/>
          </a:xfrm>
          <a:prstGeom prst="rect">
            <a:avLst/>
          </a:prstGeom>
        </p:spPr>
      </p:pic>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3955312"/>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 ditt namn och kontaktuppgifter</a:t>
            </a:r>
          </a:p>
        </p:txBody>
      </p:sp>
      <p:cxnSp>
        <p:nvCxnSpPr>
          <p:cNvPr id="3" name="Rak koppling 2">
            <a:extLst>
              <a:ext uri="{FF2B5EF4-FFF2-40B4-BE49-F238E27FC236}">
                <a16:creationId xmlns:a16="http://schemas.microsoft.com/office/drawing/2014/main" id="{E66BB042-2C85-4B65-99CF-3BCCE98419A4}"/>
              </a:ext>
            </a:extLst>
          </p:cNvPr>
          <p:cNvCxnSpPr>
            <a:cxnSpLocks/>
          </p:cNvCxnSpPr>
          <p:nvPr userDrawn="1"/>
        </p:nvCxnSpPr>
        <p:spPr>
          <a:xfrm>
            <a:off x="583842" y="5795487"/>
            <a:ext cx="110243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0FCEE9CD-6EF9-474E-A4F1-78065C204615}"/>
              </a:ext>
            </a:extLst>
          </p:cNvPr>
          <p:cNvSpPr txBox="1"/>
          <p:nvPr userDrawn="1"/>
        </p:nvSpPr>
        <p:spPr>
          <a:xfrm>
            <a:off x="3334996" y="6133620"/>
            <a:ext cx="2847244" cy="307777"/>
          </a:xfrm>
          <a:prstGeom prst="rect">
            <a:avLst/>
          </a:prstGeom>
          <a:noFill/>
        </p:spPr>
        <p:txBody>
          <a:bodyPr wrap="square" rtlCol="0">
            <a:spAutoFit/>
          </a:bodyPr>
          <a:lstStyle/>
          <a:p>
            <a:r>
              <a:rPr lang="sv-SE" sz="1400" dirty="0">
                <a:solidFill>
                  <a:schemeClr val="tx1"/>
                </a:solidFill>
              </a:rPr>
              <a:t>Kommunal utveckling Jönköpings län</a:t>
            </a:r>
          </a:p>
        </p:txBody>
      </p:sp>
      <p:sp>
        <p:nvSpPr>
          <p:cNvPr id="9" name="textruta 8">
            <a:extLst>
              <a:ext uri="{FF2B5EF4-FFF2-40B4-BE49-F238E27FC236}">
                <a16:creationId xmlns:a16="http://schemas.microsoft.com/office/drawing/2014/main" id="{50E564F1-3258-4C10-9ED1-241A0E29A9E0}"/>
              </a:ext>
            </a:extLst>
          </p:cNvPr>
          <p:cNvSpPr txBox="1"/>
          <p:nvPr userDrawn="1"/>
        </p:nvSpPr>
        <p:spPr>
          <a:xfrm>
            <a:off x="7368012" y="6133620"/>
            <a:ext cx="2948719" cy="307777"/>
          </a:xfrm>
          <a:prstGeom prst="rect">
            <a:avLst/>
          </a:prstGeom>
          <a:noFill/>
        </p:spPr>
        <p:txBody>
          <a:bodyPr wrap="square" rtlCol="0">
            <a:spAutoFit/>
          </a:bodyPr>
          <a:lstStyle/>
          <a:p>
            <a:r>
              <a:rPr lang="sv-SE" sz="1400" dirty="0">
                <a:solidFill>
                  <a:schemeClr val="tx1"/>
                </a:solidFill>
              </a:rPr>
              <a:t>Kommunal utveckling Jönköpings län</a:t>
            </a:r>
          </a:p>
        </p:txBody>
      </p:sp>
      <p:pic>
        <p:nvPicPr>
          <p:cNvPr id="10" name="Bildobjekt 9">
            <a:extLst>
              <a:ext uri="{FF2B5EF4-FFF2-40B4-BE49-F238E27FC236}">
                <a16:creationId xmlns:a16="http://schemas.microsoft.com/office/drawing/2014/main" id="{96400B25-BE27-4E56-B52A-867016FCB1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8985" y="6088054"/>
            <a:ext cx="469087" cy="398908"/>
          </a:xfrm>
          <a:prstGeom prst="rect">
            <a:avLst/>
          </a:prstGeom>
        </p:spPr>
      </p:pic>
      <p:pic>
        <p:nvPicPr>
          <p:cNvPr id="12" name="Bildobjekt 11">
            <a:extLst>
              <a:ext uri="{FF2B5EF4-FFF2-40B4-BE49-F238E27FC236}">
                <a16:creationId xmlns:a16="http://schemas.microsoft.com/office/drawing/2014/main" id="{07A8B8FE-7E37-41F9-BF40-44F8ABE6F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5479" y="6073724"/>
            <a:ext cx="427568" cy="427568"/>
          </a:xfrm>
          <a:prstGeom prst="rect">
            <a:avLst/>
          </a:prstGeom>
        </p:spPr>
      </p:pic>
    </p:spTree>
    <p:extLst>
      <p:ext uri="{BB962C8B-B14F-4D97-AF65-F5344CB8AC3E}">
        <p14:creationId xmlns:p14="http://schemas.microsoft.com/office/powerpoint/2010/main" val="27538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EC5D2B4-6C73-4BD6-8BA3-016B50984F97}" type="datetimeFigureOut">
              <a:rPr lang="sv-SE" smtClean="0"/>
              <a:t>2025-04-02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261645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0EC5D2B4-6C73-4BD6-8BA3-016B50984F97}" type="datetimeFigureOut">
              <a:rPr lang="sv-SE" smtClean="0"/>
              <a:t>2025-04-02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413190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0EC5D2B4-6C73-4BD6-8BA3-016B50984F97}" type="datetimeFigureOut">
              <a:rPr lang="sv-SE" smtClean="0"/>
              <a:t>2025-04-02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200614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EC5D2B4-6C73-4BD6-8BA3-016B50984F97}" type="datetimeFigureOut">
              <a:rPr lang="sv-SE" smtClean="0"/>
              <a:t>2025-04-02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62781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0EC5D2B4-6C73-4BD6-8BA3-016B50984F97}" type="datetimeFigureOut">
              <a:rPr lang="sv-SE" smtClean="0"/>
              <a:t>2025-04-02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194660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EC5D2B4-6C73-4BD6-8BA3-016B50984F97}" type="datetimeFigureOut">
              <a:rPr lang="sv-SE" smtClean="0"/>
              <a:t>2025-04-02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240037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EC5D2B4-6C73-4BD6-8BA3-016B50984F97}" type="datetimeFigureOut">
              <a:rPr lang="sv-SE" smtClean="0"/>
              <a:t>2025-04-02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346615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0EC5D2B4-6C73-4BD6-8BA3-016B50984F97}" type="datetimeFigureOut">
              <a:rPr lang="sv-SE" smtClean="0"/>
              <a:t>2025-04-02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7D5424B-9827-438A-A013-1B82914BB9C9}" type="slidenum">
              <a:rPr lang="sv-SE" smtClean="0"/>
              <a:t>‹#›</a:t>
            </a:fld>
            <a:endParaRPr lang="sv-SE"/>
          </a:p>
        </p:txBody>
      </p:sp>
    </p:spTree>
    <p:extLst>
      <p:ext uri="{BB962C8B-B14F-4D97-AF65-F5344CB8AC3E}">
        <p14:creationId xmlns:p14="http://schemas.microsoft.com/office/powerpoint/2010/main" val="403566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5D2B4-6C73-4BD6-8BA3-016B50984F97}" type="datetimeFigureOut">
              <a:rPr lang="sv-SE" smtClean="0"/>
              <a:t>2025-04-02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424B-9827-438A-A013-1B82914BB9C9}" type="slidenum">
              <a:rPr lang="sv-SE" smtClean="0"/>
              <a:t>‹#›</a:t>
            </a:fld>
            <a:endParaRPr lang="sv-SE"/>
          </a:p>
        </p:txBody>
      </p:sp>
    </p:spTree>
    <p:extLst>
      <p:ext uri="{BB962C8B-B14F-4D97-AF65-F5344CB8AC3E}">
        <p14:creationId xmlns:p14="http://schemas.microsoft.com/office/powerpoint/2010/main" val="89511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vardochinsats.se/"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vardochinsats.se/anvaendarguide/"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s://play.mediaflow.com/ovp/16/77NELFN5CU" TargetMode="External"/><Relationship Id="rId3" Type="http://schemas.openxmlformats.org/officeDocument/2006/relationships/hyperlink" Target="http://kommunalutveckling.nu/wp-content/uploads/2025/03/VIP_Elevhalsan_ADHD.pdf" TargetMode="External"/><Relationship Id="rId7" Type="http://schemas.openxmlformats.org/officeDocument/2006/relationships/hyperlink" Target="https://play.mediaflow.com/ovp/16/95NE3FY5SU"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kommunalutveckling.nu/wp-content/uploads/2025/03/VIP_larare_Narvaro.pdf" TargetMode="External"/><Relationship Id="rId5" Type="http://schemas.openxmlformats.org/officeDocument/2006/relationships/hyperlink" Target="http://kommunalutveckling.nu/wp-content/uploads/2025/03/VIP_larare_ADHD.pdf" TargetMode="External"/><Relationship Id="rId10" Type="http://schemas.openxmlformats.org/officeDocument/2006/relationships/image" Target="../media/image22.png"/><Relationship Id="rId4" Type="http://schemas.openxmlformats.org/officeDocument/2006/relationships/hyperlink" Target="http://kommunalutveckling.nu/wp-content/uploads/2025/03/VIP_Elevhalsan_Narvaro.pdf" TargetMode="External"/><Relationship Id="rId9" Type="http://schemas.openxmlformats.org/officeDocument/2006/relationships/hyperlink" Target="https://kommunalutveckling.nu/utbildning/vip-implementer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olkhalsomyndigheten.se/contentassets/b4134ae1187a4578ba9712e67c2b7cc5/checklista-implementering-kvalitet.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socialstyrelsen.se/globalassets/sharepoint-dokument/artikelkatalog/ovrigt/2012-6-1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rdochinsats.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000"/>
            <a:ext cx="10515600" cy="725286"/>
          </a:xfrm>
        </p:spPr>
        <p:txBody>
          <a:bodyPr/>
          <a:lstStyle/>
          <a:p>
            <a:r>
              <a:rPr lang="sv-SE" b="1" dirty="0" smtClean="0">
                <a:solidFill>
                  <a:srgbClr val="C3385D"/>
                </a:solidFill>
              </a:rPr>
              <a:t>En kort instruktion</a:t>
            </a:r>
            <a:endParaRPr lang="sv-SE" b="1" dirty="0">
              <a:solidFill>
                <a:srgbClr val="C3385D"/>
              </a:solidFill>
            </a:endParaRPr>
          </a:p>
        </p:txBody>
      </p:sp>
      <p:sp>
        <p:nvSpPr>
          <p:cNvPr id="3" name="Platshållare för text 2"/>
          <p:cNvSpPr>
            <a:spLocks noGrp="1"/>
          </p:cNvSpPr>
          <p:nvPr>
            <p:ph type="body" sz="quarter" idx="10"/>
          </p:nvPr>
        </p:nvSpPr>
        <p:spPr>
          <a:xfrm>
            <a:off x="838200" y="1153886"/>
            <a:ext cx="10515600" cy="5089259"/>
          </a:xfrm>
        </p:spPr>
        <p:txBody>
          <a:bodyPr>
            <a:normAutofit lnSpcReduction="10000"/>
          </a:bodyPr>
          <a:lstStyle/>
          <a:p>
            <a:pPr marL="0" indent="0">
              <a:buClr>
                <a:srgbClr val="C3385D"/>
              </a:buClr>
              <a:buNone/>
            </a:pPr>
            <a:r>
              <a:rPr lang="sv-SE" sz="2000" dirty="0">
                <a:solidFill>
                  <a:srgbClr val="000000"/>
                </a:solidFill>
                <a:latin typeface="Segoe UI" panose="020B0502040204020203" pitchFamily="34" charset="0"/>
                <a:cs typeface="Segoe UI" panose="020B0502040204020203" pitchFamily="34" charset="0"/>
              </a:rPr>
              <a:t>Varje huvudman beslutar om och hur man kan nyttja </a:t>
            </a:r>
            <a:r>
              <a:rPr lang="sv-SE" sz="2000" dirty="0" smtClean="0">
                <a:solidFill>
                  <a:srgbClr val="000000"/>
                </a:solidFill>
                <a:latin typeface="Segoe UI" panose="020B0502040204020203" pitchFamily="34" charset="0"/>
                <a:cs typeface="Segoe UI" panose="020B0502040204020203" pitchFamily="34" charset="0"/>
              </a:rPr>
              <a:t>implementeringsstödet och i förlängningen kunskapsstödet </a:t>
            </a:r>
            <a:r>
              <a:rPr lang="sv-SE" sz="2000" dirty="0">
                <a:solidFill>
                  <a:srgbClr val="000000"/>
                </a:solidFill>
                <a:latin typeface="Segoe UI" panose="020B0502040204020203" pitchFamily="34" charset="0"/>
                <a:cs typeface="Segoe UI" panose="020B0502040204020203" pitchFamily="34" charset="0"/>
              </a:rPr>
              <a:t>VIPs möjligheter</a:t>
            </a:r>
            <a:r>
              <a:rPr lang="sv-SE" sz="2000" dirty="0" smtClean="0">
                <a:solidFill>
                  <a:srgbClr val="FF0000"/>
                </a:solidFill>
                <a:latin typeface="Segoe UI" panose="020B0502040204020203" pitchFamily="34" charset="0"/>
                <a:cs typeface="Segoe UI" panose="020B0502040204020203" pitchFamily="34" charset="0"/>
              </a:rPr>
              <a:t>. På bild x </a:t>
            </a:r>
            <a:r>
              <a:rPr lang="sv-SE" sz="2000" dirty="0" smtClean="0">
                <a:solidFill>
                  <a:srgbClr val="000000"/>
                </a:solidFill>
                <a:latin typeface="Segoe UI" panose="020B0502040204020203" pitchFamily="34" charset="0"/>
                <a:cs typeface="Segoe UI" panose="020B0502040204020203" pitchFamily="34" charset="0"/>
              </a:rPr>
              <a:t>hittar ni reflektionsfrågor som kan vara en bra start i ert implementeringsarbete på huvudmannanivå.</a:t>
            </a:r>
            <a:endParaRPr lang="sv-SE" sz="2000" dirty="0">
              <a:solidFill>
                <a:srgbClr val="000000"/>
              </a:solidFill>
              <a:latin typeface="Segoe UI" panose="020B0502040204020203" pitchFamily="34" charset="0"/>
              <a:cs typeface="Segoe UI" panose="020B0502040204020203" pitchFamily="34" charset="0"/>
            </a:endParaRPr>
          </a:p>
          <a:p>
            <a:pPr marL="0" indent="0">
              <a:buClr>
                <a:srgbClr val="C3385D"/>
              </a:buClr>
              <a:buNone/>
            </a:pPr>
            <a:r>
              <a:rPr lang="sv-SE" sz="2000" dirty="0">
                <a:solidFill>
                  <a:srgbClr val="000000"/>
                </a:solidFill>
                <a:latin typeface="Segoe UI" panose="020B0502040204020203" pitchFamily="34" charset="0"/>
                <a:cs typeface="Segoe UI" panose="020B0502040204020203" pitchFamily="34" charset="0"/>
              </a:rPr>
              <a:t>Viktiga faktorer för att lyckas med implementering är ett effektivt ledarskap, en stödjande organisation, kompetens hos medarbetarna och ett aktivt arbete utifrån bästa kunskap och evidensbaserade </a:t>
            </a:r>
            <a:r>
              <a:rPr lang="sv-SE" sz="2000" dirty="0" smtClean="0">
                <a:solidFill>
                  <a:srgbClr val="000000"/>
                </a:solidFill>
                <a:latin typeface="Segoe UI" panose="020B0502040204020203" pitchFamily="34" charset="0"/>
                <a:cs typeface="Segoe UI" panose="020B0502040204020203" pitchFamily="34" charset="0"/>
              </a:rPr>
              <a:t>metoder. </a:t>
            </a:r>
            <a:r>
              <a:rPr lang="sv-SE" sz="2000" dirty="0" smtClean="0">
                <a:solidFill>
                  <a:srgbClr val="FF0000"/>
                </a:solidFill>
                <a:latin typeface="Segoe UI" panose="020B0502040204020203" pitchFamily="34" charset="0"/>
                <a:cs typeface="Segoe UI" panose="020B0502040204020203" pitchFamily="34" charset="0"/>
              </a:rPr>
              <a:t>På bild x </a:t>
            </a:r>
            <a:r>
              <a:rPr lang="sv-SE" sz="2000" dirty="0" smtClean="0">
                <a:solidFill>
                  <a:srgbClr val="000000"/>
                </a:solidFill>
                <a:latin typeface="Segoe UI" panose="020B0502040204020203" pitchFamily="34" charset="0"/>
                <a:cs typeface="Segoe UI" panose="020B0502040204020203" pitchFamily="34" charset="0"/>
              </a:rPr>
              <a:t>hittar ni, vid behov, mer information om implementeringsstöd.</a:t>
            </a:r>
          </a:p>
          <a:p>
            <a:pPr marL="0" indent="0">
              <a:buClr>
                <a:srgbClr val="C3385D"/>
              </a:buClr>
              <a:buNone/>
            </a:pPr>
            <a:r>
              <a:rPr lang="sv-SE" sz="2000" dirty="0" smtClean="0">
                <a:latin typeface="Segoe UI" panose="020B0502040204020203" pitchFamily="34" charset="0"/>
                <a:cs typeface="Segoe UI" panose="020B0502040204020203" pitchFamily="34" charset="0"/>
              </a:rPr>
              <a:t>Syftet med implementeringen är att sprida kunskapen om att VIP finns, detta kan göras enligt exempelvis följande upplägg:</a:t>
            </a:r>
          </a:p>
          <a:p>
            <a:pPr marL="457200" indent="-457200">
              <a:buClr>
                <a:srgbClr val="409087"/>
              </a:buClr>
              <a:buFont typeface="+mj-lt"/>
              <a:buAutoNum type="arabicPeriod"/>
            </a:pPr>
            <a:r>
              <a:rPr lang="sv-SE" sz="1800" dirty="0" smtClean="0">
                <a:solidFill>
                  <a:srgbClr val="FF0000"/>
                </a:solidFill>
                <a:latin typeface="Segoe UI" panose="020B0502040204020203" pitchFamily="34" charset="0"/>
                <a:cs typeface="Segoe UI" panose="020B0502040204020203" pitchFamily="34" charset="0"/>
              </a:rPr>
              <a:t>Bilderna 3-12 skickas ut för att ta del av inför ett första möte.</a:t>
            </a:r>
          </a:p>
          <a:p>
            <a:pPr marL="457200" indent="-457200">
              <a:buClr>
                <a:srgbClr val="409087"/>
              </a:buClr>
              <a:buFont typeface="+mj-lt"/>
              <a:buAutoNum type="arabicPeriod"/>
            </a:pPr>
            <a:r>
              <a:rPr lang="sv-SE" sz="1800" dirty="0" smtClean="0">
                <a:solidFill>
                  <a:srgbClr val="FF0000"/>
                </a:solidFill>
                <a:latin typeface="Segoe UI" panose="020B0502040204020203" pitchFamily="34" charset="0"/>
                <a:cs typeface="Segoe UI" panose="020B0502040204020203" pitchFamily="34" charset="0"/>
              </a:rPr>
              <a:t>Kort introduktion med stöd av bild 27 och därefter en genomgång av bild 14 </a:t>
            </a:r>
            <a:br>
              <a:rPr lang="sv-SE" sz="1800" dirty="0" smtClean="0">
                <a:solidFill>
                  <a:srgbClr val="FF0000"/>
                </a:solidFill>
                <a:latin typeface="Segoe UI" panose="020B0502040204020203" pitchFamily="34" charset="0"/>
                <a:cs typeface="Segoe UI" panose="020B0502040204020203" pitchFamily="34" charset="0"/>
              </a:rPr>
            </a:br>
            <a:r>
              <a:rPr lang="sv-SE" sz="1800" dirty="0" smtClean="0">
                <a:solidFill>
                  <a:srgbClr val="FF0000"/>
                </a:solidFill>
                <a:latin typeface="Segoe UI" panose="020B0502040204020203" pitchFamily="34" charset="0"/>
                <a:cs typeface="Segoe UI" panose="020B0502040204020203" pitchFamily="34" charset="0"/>
              </a:rPr>
              <a:t>(dölj bilderna 15-24 och prata om det som ni bedömer är relevant från dessa till bild 12).</a:t>
            </a:r>
          </a:p>
          <a:p>
            <a:pPr marL="457200" indent="-457200">
              <a:buClr>
                <a:srgbClr val="409087"/>
              </a:buClr>
              <a:buFont typeface="+mj-lt"/>
              <a:buAutoNum type="arabicPeriod"/>
            </a:pPr>
            <a:r>
              <a:rPr lang="sv-SE" sz="1800" dirty="0" smtClean="0">
                <a:solidFill>
                  <a:srgbClr val="FF0000"/>
                </a:solidFill>
                <a:latin typeface="Segoe UI" panose="020B0502040204020203" pitchFamily="34" charset="0"/>
                <a:cs typeface="Segoe UI" panose="020B0502040204020203" pitchFamily="34" charset="0"/>
              </a:rPr>
              <a:t>Visa hur man söker och navigerar med stöd av bild 26.</a:t>
            </a:r>
          </a:p>
          <a:p>
            <a:pPr marL="457200" indent="-457200">
              <a:buClr>
                <a:srgbClr val="409087"/>
              </a:buClr>
              <a:buFont typeface="+mj-lt"/>
              <a:buAutoNum type="arabicPeriod"/>
            </a:pPr>
            <a:r>
              <a:rPr lang="sv-SE" sz="1800" dirty="0">
                <a:solidFill>
                  <a:srgbClr val="FF0000"/>
                </a:solidFill>
                <a:latin typeface="Segoe UI" panose="020B0502040204020203" pitchFamily="34" charset="0"/>
                <a:cs typeface="Segoe UI" panose="020B0502040204020203" pitchFamily="34" charset="0"/>
              </a:rPr>
              <a:t>Hämta </a:t>
            </a:r>
            <a:r>
              <a:rPr lang="sv-SE" sz="1800" dirty="0" smtClean="0">
                <a:solidFill>
                  <a:srgbClr val="FF0000"/>
                </a:solidFill>
                <a:latin typeface="Segoe UI" panose="020B0502040204020203" pitchFamily="34" charset="0"/>
                <a:cs typeface="Segoe UI" panose="020B0502040204020203" pitchFamily="34" charset="0"/>
              </a:rPr>
              <a:t>en </a:t>
            </a:r>
            <a:r>
              <a:rPr lang="sv-SE" sz="1800" dirty="0">
                <a:solidFill>
                  <a:srgbClr val="FF0000"/>
                </a:solidFill>
                <a:latin typeface="Segoe UI" panose="020B0502040204020203" pitchFamily="34" charset="0"/>
                <a:cs typeface="Segoe UI" panose="020B0502040204020203" pitchFamily="34" charset="0"/>
              </a:rPr>
              <a:t>uppgift för </a:t>
            </a:r>
            <a:r>
              <a:rPr lang="sv-SE" sz="1800" dirty="0" smtClean="0">
                <a:solidFill>
                  <a:srgbClr val="FF0000"/>
                </a:solidFill>
                <a:latin typeface="Segoe UI" panose="020B0502040204020203" pitchFamily="34" charset="0"/>
                <a:cs typeface="Segoe UI" panose="020B0502040204020203" pitchFamily="34" charset="0"/>
              </a:rPr>
              <a:t>aktuell målgrupp på </a:t>
            </a:r>
            <a:r>
              <a:rPr lang="sv-SE" sz="1800" dirty="0">
                <a:solidFill>
                  <a:srgbClr val="FF0000"/>
                </a:solidFill>
                <a:latin typeface="Segoe UI" panose="020B0502040204020203" pitchFamily="34" charset="0"/>
                <a:cs typeface="Segoe UI" panose="020B0502040204020203" pitchFamily="34" charset="0"/>
              </a:rPr>
              <a:t>Kommunal utvecklings </a:t>
            </a:r>
            <a:r>
              <a:rPr lang="sv-SE" sz="1800" dirty="0" smtClean="0">
                <a:solidFill>
                  <a:srgbClr val="FF0000"/>
                </a:solidFill>
                <a:latin typeface="Segoe UI" panose="020B0502040204020203" pitchFamily="34" charset="0"/>
                <a:cs typeface="Segoe UI" panose="020B0502040204020203" pitchFamily="34" charset="0"/>
              </a:rPr>
              <a:t>hemsida och lägg till denna i bildspelet eller dela ut i gruppen.</a:t>
            </a:r>
          </a:p>
          <a:p>
            <a:pPr marL="457200" indent="-457200">
              <a:buClr>
                <a:srgbClr val="409087"/>
              </a:buClr>
              <a:buFont typeface="+mj-lt"/>
              <a:buAutoNum type="arabicPeriod"/>
            </a:pPr>
            <a:r>
              <a:rPr lang="sv-SE" sz="1800" dirty="0" smtClean="0">
                <a:solidFill>
                  <a:srgbClr val="FF0000"/>
                </a:solidFill>
                <a:latin typeface="Segoe UI" panose="020B0502040204020203" pitchFamily="34" charset="0"/>
                <a:cs typeface="Segoe UI" panose="020B0502040204020203" pitchFamily="34" charset="0"/>
              </a:rPr>
              <a:t>Använd bild 30 för att sätta igång arbetet med uppgiften.</a:t>
            </a:r>
          </a:p>
          <a:p>
            <a:pPr marL="0" indent="0">
              <a:buClr>
                <a:srgbClr val="C3385D"/>
              </a:buClr>
              <a:buNone/>
            </a:pPr>
            <a:endParaRPr lang="sv-SE" sz="2000" dirty="0" smtClean="0">
              <a:latin typeface="Segoe UI" panose="020B0502040204020203" pitchFamily="34" charset="0"/>
              <a:cs typeface="Segoe UI" panose="020B0502040204020203" pitchFamily="34" charset="0"/>
            </a:endParaRPr>
          </a:p>
          <a:p>
            <a:pPr marL="0" indent="0">
              <a:buNone/>
            </a:pPr>
            <a:endParaRPr lang="sv-SE"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5375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0585">
            <a:off x="4214297" y="3653381"/>
            <a:ext cx="2307807" cy="3100039"/>
          </a:xfrm>
          <a:prstGeom prst="rect">
            <a:avLst/>
          </a:prstGeom>
          <a:effectLst>
            <a:outerShdw blurRad="50800" dist="38100" dir="2700000" algn="tl" rotWithShape="0">
              <a:prstClr val="black">
                <a:alpha val="40000"/>
              </a:prstClr>
            </a:outerShdw>
          </a:effectLst>
        </p:spPr>
      </p:pic>
      <p:pic>
        <p:nvPicPr>
          <p:cNvPr id="6" name="Bildobjekt 5"/>
          <p:cNvPicPr>
            <a:picLocks noChangeAspect="1"/>
          </p:cNvPicPr>
          <p:nvPr/>
        </p:nvPicPr>
        <p:blipFill>
          <a:blip r:embed="rId4"/>
          <a:stretch>
            <a:fillRect/>
          </a:stretch>
        </p:blipFill>
        <p:spPr>
          <a:xfrm rot="21251250">
            <a:off x="143067" y="4705926"/>
            <a:ext cx="3728496" cy="2153245"/>
          </a:xfrm>
          <a:prstGeom prst="rect">
            <a:avLst/>
          </a:prstGeom>
          <a:effectLst>
            <a:outerShdw blurRad="50800" dist="38100" dir="5400000" algn="t" rotWithShape="0">
              <a:prstClr val="black">
                <a:alpha val="40000"/>
              </a:prstClr>
            </a:outerShdw>
          </a:effectLst>
        </p:spPr>
      </p:pic>
      <p:sp>
        <p:nvSpPr>
          <p:cNvPr id="2" name="Rubrik 1"/>
          <p:cNvSpPr>
            <a:spLocks noGrp="1"/>
          </p:cNvSpPr>
          <p:nvPr>
            <p:ph type="title"/>
          </p:nvPr>
        </p:nvSpPr>
        <p:spPr>
          <a:xfrm>
            <a:off x="838200" y="294206"/>
            <a:ext cx="10515600" cy="725286"/>
          </a:xfrm>
        </p:spPr>
        <p:txBody>
          <a:bodyPr/>
          <a:lstStyle/>
          <a:p>
            <a:r>
              <a:rPr lang="sv-SE" sz="4000" dirty="0" smtClean="0">
                <a:solidFill>
                  <a:srgbClr val="409087"/>
                </a:solidFill>
                <a:latin typeface="Segoe UI" panose="020B0502040204020203" pitchFamily="34" charset="0"/>
                <a:cs typeface="Segoe UI" panose="020B0502040204020203" pitchFamily="34" charset="0"/>
              </a:rPr>
              <a:t>Behöver vi verkligen ytterligare dokument?</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422774"/>
            <a:ext cx="10162735" cy="4248150"/>
          </a:xfrm>
        </p:spPr>
        <p:txBody>
          <a:bodyPr/>
          <a:lstStyle/>
          <a:p>
            <a:pPr marL="0" indent="0">
              <a:buNone/>
            </a:pPr>
            <a:r>
              <a:rPr lang="sv-SE" sz="1800" dirty="0" smtClean="0">
                <a:latin typeface="Segoe UI" panose="020B0502040204020203" pitchFamily="34" charset="0"/>
                <a:cs typeface="Segoe UI" panose="020B0502040204020203" pitchFamily="34" charset="0"/>
              </a:rPr>
              <a:t>Behov av mer kunskap finns…</a:t>
            </a:r>
            <a:br>
              <a:rPr lang="sv-SE" sz="1800" dirty="0" smtClean="0">
                <a:latin typeface="Segoe UI" panose="020B0502040204020203" pitchFamily="34" charset="0"/>
                <a:cs typeface="Segoe UI" panose="020B0502040204020203" pitchFamily="34" charset="0"/>
              </a:rPr>
            </a:br>
            <a:r>
              <a:rPr lang="sv-SE" sz="1800" dirty="0" smtClean="0">
                <a:latin typeface="Segoe UI" panose="020B0502040204020203" pitchFamily="34" charset="0"/>
                <a:cs typeface="Segoe UI" panose="020B0502040204020203" pitchFamily="34" charset="0"/>
              </a:rPr>
              <a:t/>
            </a:r>
            <a:br>
              <a:rPr lang="sv-SE" sz="1800" dirty="0" smtClean="0">
                <a:latin typeface="Segoe UI" panose="020B0502040204020203" pitchFamily="34" charset="0"/>
                <a:cs typeface="Segoe UI" panose="020B0502040204020203" pitchFamily="34" charset="0"/>
              </a:rPr>
            </a:br>
            <a:r>
              <a:rPr lang="sv-SE" sz="1800" b="1" dirty="0" smtClean="0">
                <a:solidFill>
                  <a:srgbClr val="C3385D"/>
                </a:solidFill>
                <a:latin typeface="Segoe UI" panose="020B0502040204020203" pitchFamily="34" charset="0"/>
                <a:cs typeface="Segoe UI" panose="020B0502040204020203" pitchFamily="34" charset="0"/>
              </a:rPr>
              <a:t>En återkommande anledning till ”varför” är okunskap!</a:t>
            </a:r>
            <a:endParaRPr lang="sv-SE" sz="1800" b="1" dirty="0">
              <a:solidFill>
                <a:srgbClr val="C3385D"/>
              </a:solidFill>
              <a:latin typeface="Segoe UI" panose="020B0502040204020203" pitchFamily="34" charset="0"/>
              <a:cs typeface="Segoe UI" panose="020B0502040204020203" pitchFamily="34" charset="0"/>
            </a:endParaRPr>
          </a:p>
        </p:txBody>
      </p:sp>
      <p:pic>
        <p:nvPicPr>
          <p:cNvPr id="5" name="Bildobjekt 4"/>
          <p:cNvPicPr>
            <a:picLocks noChangeAspect="1"/>
          </p:cNvPicPr>
          <p:nvPr/>
        </p:nvPicPr>
        <p:blipFill>
          <a:blip r:embed="rId5"/>
          <a:stretch>
            <a:fillRect/>
          </a:stretch>
        </p:blipFill>
        <p:spPr>
          <a:xfrm>
            <a:off x="1331001" y="3214512"/>
            <a:ext cx="2831416" cy="1614609"/>
          </a:xfrm>
          <a:prstGeom prst="rect">
            <a:avLst/>
          </a:prstGeom>
          <a:effectLst>
            <a:outerShdw blurRad="50800" dist="38100" algn="l" rotWithShape="0">
              <a:prstClr val="black">
                <a:alpha val="40000"/>
              </a:prstClr>
            </a:outerShdw>
          </a:effectLst>
        </p:spPr>
      </p:pic>
      <p:pic>
        <p:nvPicPr>
          <p:cNvPr id="1026" name="Picture 2" descr="7908D97D-85EE-423E-88A1-B0D09BEDD19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41554">
            <a:off x="9189300" y="2437596"/>
            <a:ext cx="2635025" cy="29977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29522">
            <a:off x="6717826" y="3010266"/>
            <a:ext cx="2481983" cy="37579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5540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0126" y="75910"/>
            <a:ext cx="10515600" cy="725286"/>
          </a:xfrm>
        </p:spPr>
        <p:txBody>
          <a:bodyPr/>
          <a:lstStyle/>
          <a:p>
            <a:r>
              <a:rPr lang="sv-SE" dirty="0" smtClean="0">
                <a:solidFill>
                  <a:srgbClr val="409087"/>
                </a:solidFill>
                <a:latin typeface="Segoe UI" panose="020B0502040204020203" pitchFamily="34" charset="0"/>
                <a:cs typeface="Segoe UI" panose="020B0502040204020203" pitchFamily="34" charset="0"/>
              </a:rPr>
              <a:t>VIP kan vara stöd i utvecklingsarbetet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441726" y="875742"/>
            <a:ext cx="9248684" cy="5292801"/>
          </a:xfrm>
        </p:spPr>
        <p:txBody>
          <a:bodyPr/>
          <a:lstStyle/>
          <a:p>
            <a:pPr marL="0" indent="0">
              <a:spcBef>
                <a:spcPts val="800"/>
              </a:spcBef>
              <a:buNone/>
            </a:pPr>
            <a:r>
              <a:rPr lang="sv-SE" sz="1800" dirty="0" smtClean="0">
                <a:latin typeface="Segoe UI" panose="020B0502040204020203" pitchFamily="34" charset="0"/>
                <a:cs typeface="Segoe UI" panose="020B0502040204020203" pitchFamily="34" charset="0"/>
              </a:rPr>
              <a:t>VIP </a:t>
            </a:r>
            <a:r>
              <a:rPr lang="sv-SE" sz="1800" dirty="0">
                <a:latin typeface="Segoe UI" panose="020B0502040204020203" pitchFamily="34" charset="0"/>
                <a:cs typeface="Segoe UI" panose="020B0502040204020203" pitchFamily="34" charset="0"/>
              </a:rPr>
              <a:t>kan vara en kunskapsbank </a:t>
            </a:r>
            <a:r>
              <a:rPr lang="sv-SE" sz="1800" dirty="0" smtClean="0">
                <a:latin typeface="Segoe UI" panose="020B0502040204020203" pitchFamily="34" charset="0"/>
                <a:cs typeface="Segoe UI" panose="020B0502040204020203" pitchFamily="34" charset="0"/>
              </a:rPr>
              <a:t>och ett stöd för </a:t>
            </a:r>
            <a:r>
              <a:rPr lang="sv-SE" sz="1800" dirty="0">
                <a:latin typeface="Segoe UI" panose="020B0502040204020203" pitchFamily="34" charset="0"/>
                <a:cs typeface="Segoe UI" panose="020B0502040204020203" pitchFamily="34" charset="0"/>
              </a:rPr>
              <a:t>att möta de utmaningar som </a:t>
            </a:r>
            <a:r>
              <a:rPr lang="sv-SE" sz="1800" dirty="0" smtClean="0">
                <a:latin typeface="Segoe UI" panose="020B0502040204020203" pitchFamily="34" charset="0"/>
                <a:cs typeface="Segoe UI" panose="020B0502040204020203" pitchFamily="34" charset="0"/>
              </a:rPr>
              <a:t>myndigheten och/eller huvudman identifierat, exempelvis </a:t>
            </a:r>
            <a:r>
              <a:rPr lang="sv-SE" sz="1800" dirty="0">
                <a:latin typeface="Segoe UI" panose="020B0502040204020203" pitchFamily="34" charset="0"/>
                <a:cs typeface="Segoe UI" panose="020B0502040204020203" pitchFamily="34" charset="0"/>
              </a:rPr>
              <a:t>gällande </a:t>
            </a:r>
            <a:r>
              <a:rPr lang="sv-SE" sz="1800" dirty="0" smtClean="0">
                <a:latin typeface="Segoe UI" panose="020B0502040204020203" pitchFamily="34" charset="0"/>
                <a:cs typeface="Segoe UI" panose="020B0502040204020203" pitchFamily="34" charset="0"/>
              </a:rPr>
              <a:t>stöd </a:t>
            </a:r>
            <a:r>
              <a:rPr lang="sv-SE" sz="1800" dirty="0">
                <a:latin typeface="Segoe UI" panose="020B0502040204020203" pitchFamily="34" charset="0"/>
                <a:cs typeface="Segoe UI" panose="020B0502040204020203" pitchFamily="34" charset="0"/>
              </a:rPr>
              <a:t>till ledning, medarbetare, vårdnadshavare samt elever </a:t>
            </a:r>
            <a:r>
              <a:rPr lang="sv-SE" sz="1800" dirty="0" smtClean="0">
                <a:latin typeface="Segoe UI" panose="020B0502040204020203" pitchFamily="34" charset="0"/>
                <a:cs typeface="Segoe UI" panose="020B0502040204020203" pitchFamily="34" charset="0"/>
              </a:rPr>
              <a:t>kring hur…</a:t>
            </a:r>
            <a:endParaRPr lang="sv-SE" sz="1800" dirty="0">
              <a:latin typeface="Segoe UI" panose="020B0502040204020203" pitchFamily="34" charset="0"/>
              <a:cs typeface="Segoe UI" panose="020B0502040204020203" pitchFamily="34" charset="0"/>
            </a:endParaRP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ger vi rätt stöd i rätt situation</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alla </a:t>
            </a:r>
            <a:r>
              <a:rPr lang="sv-SE" sz="1800" dirty="0">
                <a:latin typeface="Segoe UI" panose="020B0502040204020203" pitchFamily="34" charset="0"/>
                <a:cs typeface="Segoe UI" panose="020B0502040204020203" pitchFamily="34" charset="0"/>
              </a:rPr>
              <a:t>elever ska kunna nå så långt som möjligt i sin </a:t>
            </a:r>
            <a:r>
              <a:rPr lang="sv-SE" sz="1800" dirty="0" smtClean="0">
                <a:latin typeface="Segoe UI" panose="020B0502040204020203" pitchFamily="34" charset="0"/>
                <a:cs typeface="Segoe UI" panose="020B0502040204020203" pitchFamily="34" charset="0"/>
              </a:rPr>
              <a:t>kunskapsutveckling</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skolan </a:t>
            </a:r>
            <a:r>
              <a:rPr lang="sv-SE" sz="1800" dirty="0">
                <a:latin typeface="Segoe UI" panose="020B0502040204020203" pitchFamily="34" charset="0"/>
                <a:cs typeface="Segoe UI" panose="020B0502040204020203" pitchFamily="34" charset="0"/>
              </a:rPr>
              <a:t>kan främja elevers personliga </a:t>
            </a:r>
            <a:r>
              <a:rPr lang="sv-SE" sz="1800" dirty="0" smtClean="0">
                <a:latin typeface="Segoe UI" panose="020B0502040204020203" pitchFamily="34" charset="0"/>
                <a:cs typeface="Segoe UI" panose="020B0502040204020203" pitchFamily="34" charset="0"/>
              </a:rPr>
              <a:t>utveckling</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kan likvärdighet </a:t>
            </a:r>
            <a:r>
              <a:rPr lang="sv-SE" sz="1800" dirty="0">
                <a:latin typeface="Segoe UI" panose="020B0502040204020203" pitchFamily="34" charset="0"/>
                <a:cs typeface="Segoe UI" panose="020B0502040204020203" pitchFamily="34" charset="0"/>
              </a:rPr>
              <a:t>och </a:t>
            </a:r>
            <a:r>
              <a:rPr lang="sv-SE" sz="1800" dirty="0" smtClean="0">
                <a:latin typeface="Segoe UI" panose="020B0502040204020203" pitchFamily="34" charset="0"/>
                <a:cs typeface="Segoe UI" panose="020B0502040204020203" pitchFamily="34" charset="0"/>
              </a:rPr>
              <a:t>kvalitet stärkas</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förutsättningar </a:t>
            </a:r>
            <a:r>
              <a:rPr lang="sv-SE" sz="1800" dirty="0">
                <a:latin typeface="Segoe UI" panose="020B0502040204020203" pitchFamily="34" charset="0"/>
                <a:cs typeface="Segoe UI" panose="020B0502040204020203" pitchFamily="34" charset="0"/>
              </a:rPr>
              <a:t>för </a:t>
            </a:r>
            <a:r>
              <a:rPr lang="sv-SE" sz="1800" dirty="0" smtClean="0">
                <a:latin typeface="Segoe UI" panose="020B0502040204020203" pitchFamily="34" charset="0"/>
                <a:cs typeface="Segoe UI" panose="020B0502040204020203" pitchFamily="34" charset="0"/>
              </a:rPr>
              <a:t>samverkan, </a:t>
            </a:r>
            <a:r>
              <a:rPr lang="sv-SE" sz="1800" dirty="0">
                <a:latin typeface="Segoe UI" panose="020B0502040204020203" pitchFamily="34" charset="0"/>
                <a:cs typeface="Segoe UI" panose="020B0502040204020203" pitchFamily="34" charset="0"/>
              </a:rPr>
              <a:t>utifrån kompetens om varandras uppdrag, individens behov och </a:t>
            </a:r>
            <a:r>
              <a:rPr lang="sv-SE" sz="1800" dirty="0" smtClean="0">
                <a:latin typeface="Segoe UI" panose="020B0502040204020203" pitchFamily="34" charset="0"/>
                <a:cs typeface="Segoe UI" panose="020B0502040204020203" pitchFamily="34" charset="0"/>
              </a:rPr>
              <a:t>delaktighet kan förbättras.</a:t>
            </a:r>
            <a:endParaRPr lang="sv-SE" sz="1800" dirty="0">
              <a:latin typeface="Segoe UI" panose="020B0502040204020203" pitchFamily="34" charset="0"/>
              <a:cs typeface="Segoe UI" panose="020B0502040204020203" pitchFamily="34" charset="0"/>
            </a:endParaRPr>
          </a:p>
          <a:p>
            <a:pPr>
              <a:spcBef>
                <a:spcPts val="800"/>
              </a:spcBef>
              <a:buClr>
                <a:srgbClr val="C3385D"/>
              </a:buClr>
              <a:buFont typeface="Wingdings" panose="05000000000000000000" pitchFamily="2" charset="2"/>
              <a:buChar char="Ø"/>
            </a:pPr>
            <a:endParaRPr lang="sv-SE" sz="1800" dirty="0">
              <a:latin typeface="Segoe UI" panose="020B0502040204020203" pitchFamily="34" charset="0"/>
              <a:cs typeface="Segoe UI" panose="020B0502040204020203" pitchFamily="34" charset="0"/>
            </a:endParaRPr>
          </a:p>
        </p:txBody>
      </p:sp>
      <p:sp>
        <p:nvSpPr>
          <p:cNvPr id="5" name="Rektangel 4"/>
          <p:cNvSpPr/>
          <p:nvPr/>
        </p:nvSpPr>
        <p:spPr>
          <a:xfrm>
            <a:off x="6885734" y="4699764"/>
            <a:ext cx="428260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3200"/>
              <a:buFontTx/>
              <a:buNone/>
              <a:tabLst/>
              <a:defRPr/>
            </a:pP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rPr>
              <a:t>Finns i din mobil eller dator: </a:t>
            </a: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
            </a:r>
            <a:b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br>
            <a:r>
              <a:rPr kumimoji="0" lang="sv-SE" sz="2000" b="1" i="0" u="none" strike="noStrike" kern="1200" cap="none" spc="0" normalizeH="0" baseline="0" noProof="0" dirty="0" smtClean="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Nationella </a:t>
            </a: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vård- och insatsprogram (vardochinsats.se</a:t>
            </a: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a:t>
            </a:r>
            <a:endParaRPr kumimoji="0" lang="en-US"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p:txBody>
      </p:sp>
      <p:pic>
        <p:nvPicPr>
          <p:cNvPr id="6" name="Bildobjekt 5"/>
          <p:cNvPicPr>
            <a:picLocks noChangeAspect="1"/>
          </p:cNvPicPr>
          <p:nvPr/>
        </p:nvPicPr>
        <p:blipFill>
          <a:blip r:embed="rId3"/>
          <a:stretch>
            <a:fillRect/>
          </a:stretch>
        </p:blipFill>
        <p:spPr>
          <a:xfrm>
            <a:off x="634711" y="3951937"/>
            <a:ext cx="5847023" cy="2906063"/>
          </a:xfrm>
          <a:prstGeom prst="rect">
            <a:avLst/>
          </a:prstGeom>
        </p:spPr>
      </p:pic>
      <p:pic>
        <p:nvPicPr>
          <p:cNvPr id="7" name="Picture 2" descr="DCD582BD-EAFA-4B22-81CD-05E6F2A2B6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0336">
            <a:off x="9674643" y="675755"/>
            <a:ext cx="1751459" cy="38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83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7" descr="A white spoon with a black background&#10;&#10;Description automatically generated with low confidence"/>
          <p:cNvPicPr preferRelativeResize="0"/>
          <p:nvPr/>
        </p:nvPicPr>
        <p:blipFill rotWithShape="1">
          <a:blip r:embed="rId3">
            <a:alphaModFix/>
          </a:blip>
          <a:srcRect/>
          <a:stretch/>
        </p:blipFill>
        <p:spPr>
          <a:xfrm>
            <a:off x="159328" y="1114224"/>
            <a:ext cx="12032672" cy="5158901"/>
          </a:xfrm>
          <a:prstGeom prst="rect">
            <a:avLst/>
          </a:prstGeom>
          <a:noFill/>
          <a:ln>
            <a:noFill/>
          </a:ln>
        </p:spPr>
      </p:pic>
      <p:pic>
        <p:nvPicPr>
          <p:cNvPr id="281" name="Google Shape;281;p17" descr="Icon&#10;&#10;Description automatically generated"/>
          <p:cNvPicPr preferRelativeResize="0"/>
          <p:nvPr/>
        </p:nvPicPr>
        <p:blipFill rotWithShape="1">
          <a:blip r:embed="rId4">
            <a:alphaModFix/>
          </a:blip>
          <a:srcRect/>
          <a:stretch/>
        </p:blipFill>
        <p:spPr>
          <a:xfrm>
            <a:off x="150312" y="2114959"/>
            <a:ext cx="1798231" cy="1798231"/>
          </a:xfrm>
          <a:prstGeom prst="rect">
            <a:avLst/>
          </a:prstGeom>
          <a:noFill/>
          <a:ln>
            <a:noFill/>
          </a:ln>
        </p:spPr>
      </p:pic>
      <p:pic>
        <p:nvPicPr>
          <p:cNvPr id="282" name="Google Shape;282;p17"/>
          <p:cNvPicPr preferRelativeResize="0"/>
          <p:nvPr/>
        </p:nvPicPr>
        <p:blipFill rotWithShape="1">
          <a:blip r:embed="rId5">
            <a:alphaModFix/>
          </a:blip>
          <a:srcRect/>
          <a:stretch/>
        </p:blipFill>
        <p:spPr>
          <a:xfrm>
            <a:off x="10499279" y="2706541"/>
            <a:ext cx="1699379" cy="1699379"/>
          </a:xfrm>
          <a:prstGeom prst="rect">
            <a:avLst/>
          </a:prstGeom>
          <a:noFill/>
          <a:ln>
            <a:noFill/>
          </a:ln>
        </p:spPr>
      </p:pic>
      <p:pic>
        <p:nvPicPr>
          <p:cNvPr id="283" name="Google Shape;283;p17" descr="Icon&#10;&#10;Description automatically generated"/>
          <p:cNvPicPr preferRelativeResize="0"/>
          <p:nvPr/>
        </p:nvPicPr>
        <p:blipFill rotWithShape="1">
          <a:blip r:embed="rId6">
            <a:alphaModFix/>
          </a:blip>
          <a:srcRect/>
          <a:stretch/>
        </p:blipFill>
        <p:spPr>
          <a:xfrm>
            <a:off x="5652115" y="-43634"/>
            <a:ext cx="1448096" cy="1448096"/>
          </a:xfrm>
          <a:prstGeom prst="rect">
            <a:avLst/>
          </a:prstGeom>
          <a:noFill/>
          <a:ln>
            <a:noFill/>
          </a:ln>
        </p:spPr>
      </p:pic>
      <p:pic>
        <p:nvPicPr>
          <p:cNvPr id="284" name="Google Shape;284;p17" descr="Icon&#10;&#10;Description automatically generated"/>
          <p:cNvPicPr preferRelativeResize="0"/>
          <p:nvPr/>
        </p:nvPicPr>
        <p:blipFill rotWithShape="1">
          <a:blip r:embed="rId7">
            <a:alphaModFix/>
          </a:blip>
          <a:srcRect/>
          <a:stretch/>
        </p:blipFill>
        <p:spPr>
          <a:xfrm>
            <a:off x="4634893" y="4864604"/>
            <a:ext cx="1927256" cy="1927256"/>
          </a:xfrm>
          <a:prstGeom prst="rect">
            <a:avLst/>
          </a:prstGeom>
          <a:noFill/>
          <a:ln>
            <a:noFill/>
          </a:ln>
        </p:spPr>
      </p:pic>
      <p:sp>
        <p:nvSpPr>
          <p:cNvPr id="285" name="Google Shape;285;p17"/>
          <p:cNvSpPr/>
          <p:nvPr/>
        </p:nvSpPr>
        <p:spPr>
          <a:xfrm>
            <a:off x="360771" y="3775724"/>
            <a:ext cx="2542684"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Förskolan/skolan </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6" name="Google Shape;286;p17"/>
          <p:cNvSpPr/>
          <p:nvPr/>
        </p:nvSpPr>
        <p:spPr>
          <a:xfrm>
            <a:off x="3626376" y="1076456"/>
            <a:ext cx="203292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Socialtjänsten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7" name="Google Shape;287;p17"/>
          <p:cNvSpPr/>
          <p:nvPr/>
        </p:nvSpPr>
        <p:spPr>
          <a:xfrm>
            <a:off x="7820711" y="476605"/>
            <a:ext cx="273344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Specialistpsykiatrin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8" name="Google Shape;288;p17"/>
          <p:cNvSpPr/>
          <p:nvPr/>
        </p:nvSpPr>
        <p:spPr>
          <a:xfrm>
            <a:off x="6596205" y="4364879"/>
            <a:ext cx="196239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Primärvården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9" name="Google Shape;289;p17"/>
          <p:cNvSpPr/>
          <p:nvPr/>
        </p:nvSpPr>
        <p:spPr>
          <a:xfrm>
            <a:off x="367429" y="4239285"/>
            <a:ext cx="3803738" cy="204671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Anpassa miljön och bemötandet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Öka vuxenstödet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Göra pedagogiken tydlig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Avgränsa uppgifter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Tydliga instruktioner</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Feedback, uppmuntran och beröm</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Förebygga problemskapande beteende</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0" name="Google Shape;290;p17"/>
          <p:cNvSpPr/>
          <p:nvPr/>
        </p:nvSpPr>
        <p:spPr>
          <a:xfrm>
            <a:off x="3564461" y="1531421"/>
            <a:ext cx="3770762" cy="185431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Anpassa bemötandet och insatserna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Använda strategier och ge stöd</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Strukturera, förenkla och prioritera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Erbjuda stöd- och behandlingsprogram</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Samordna insatser </a:t>
            </a: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mn-cs"/>
                <a:sym typeface="Verdana"/>
              </a:rPr>
              <a:t>Följa upp</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Google Shape;291;p17"/>
          <p:cNvSpPr/>
          <p:nvPr/>
        </p:nvSpPr>
        <p:spPr>
          <a:xfrm>
            <a:off x="7820711" y="924040"/>
            <a:ext cx="4196219" cy="20851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a:t>
            </a:r>
            <a:r>
              <a:rPr kumimoji="0" lang="sv-SE" sz="1400" b="0" i="0" u="none" strike="noStrike" kern="1200" cap="none" spc="0" normalizeH="0" baseline="0" noProof="0" dirty="0" err="1">
                <a:ln>
                  <a:noFill/>
                </a:ln>
                <a:solidFill>
                  <a:srgbClr val="000000"/>
                </a:solidFill>
                <a:effectLst/>
                <a:uLnTx/>
                <a:uFillTx/>
                <a:latin typeface="Verdana"/>
                <a:ea typeface="Verdana"/>
                <a:cs typeface="Verdana"/>
                <a:sym typeface="Verdana"/>
              </a:rPr>
              <a:t>Behovsanpassa</a:t>
            </a: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utredning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Ge information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Läkemedelsbehandling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Stöd och psykologisk behandling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Insatser för närstående</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Samordna insatser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Behandla samtidiga psykiatriska tillstånd</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Följa upp</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2" name="Google Shape;292;p17"/>
          <p:cNvSpPr/>
          <p:nvPr/>
        </p:nvSpPr>
        <p:spPr>
          <a:xfrm>
            <a:off x="6596205" y="4822188"/>
            <a:ext cx="4313661" cy="157735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Vilket stöd kan ges direkt?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Begripliggöra reaktioner på livet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Egenvårdsråd och stöd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Råd om anpassning och stöd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Samverka och lotsa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Följa upp</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3" name="Google Shape;293;p17"/>
          <p:cNvSpPr txBox="1"/>
          <p:nvPr/>
        </p:nvSpPr>
        <p:spPr>
          <a:xfrm>
            <a:off x="457200" y="476605"/>
            <a:ext cx="377076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409087"/>
                </a:solidFill>
                <a:effectLst/>
                <a:uLnTx/>
                <a:uFillTx/>
                <a:latin typeface="Segoe UI" panose="020B0502040204020203" pitchFamily="34" charset="0"/>
                <a:ea typeface="Verdana"/>
                <a:cs typeface="Segoe UI" panose="020B0502040204020203" pitchFamily="34" charset="0"/>
                <a:sym typeface="Verdana"/>
              </a:rPr>
              <a:t>Det här kan vi </a:t>
            </a:r>
            <a:r>
              <a:rPr kumimoji="0" lang="sv-SE" sz="2400" b="1" i="1" u="none" strike="noStrike" kern="1200" cap="none" spc="0" normalizeH="0" baseline="0" noProof="0" dirty="0" smtClean="0">
                <a:ln>
                  <a:noFill/>
                </a:ln>
                <a:solidFill>
                  <a:srgbClr val="409087"/>
                </a:solidFill>
                <a:effectLst/>
                <a:uLnTx/>
                <a:uFillTx/>
                <a:latin typeface="Segoe UI" panose="020B0502040204020203" pitchFamily="34" charset="0"/>
                <a:ea typeface="Verdana"/>
                <a:cs typeface="Segoe UI" panose="020B0502040204020203" pitchFamily="34" charset="0"/>
                <a:sym typeface="Verdana"/>
              </a:rPr>
              <a:t>göra…</a:t>
            </a:r>
            <a:endParaRPr kumimoji="0" sz="1800" b="0" i="1" u="none" strike="noStrike" kern="1200" cap="none" spc="0" normalizeH="0" baseline="0" noProof="0" dirty="0">
              <a:ln>
                <a:noFill/>
              </a:ln>
              <a:solidFill>
                <a:srgbClr val="409087"/>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771376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80;p17" descr="A white spoon with a black background&#10;&#10;Description automatically generated with low confidence"/>
          <p:cNvPicPr preferRelativeResize="0"/>
          <p:nvPr/>
        </p:nvPicPr>
        <p:blipFill rotWithShape="1">
          <a:blip r:embed="rId2">
            <a:alphaModFix/>
          </a:blip>
          <a:srcRect/>
          <a:stretch/>
        </p:blipFill>
        <p:spPr>
          <a:xfrm flipH="1">
            <a:off x="308518" y="2082723"/>
            <a:ext cx="11574964" cy="5158901"/>
          </a:xfrm>
          <a:prstGeom prst="rect">
            <a:avLst/>
          </a:prstGeom>
          <a:noFill/>
          <a:ln>
            <a:noFill/>
          </a:ln>
        </p:spPr>
      </p:pic>
      <p:sp>
        <p:nvSpPr>
          <p:cNvPr id="2" name="Rubrik 1"/>
          <p:cNvSpPr>
            <a:spLocks noGrp="1"/>
          </p:cNvSpPr>
          <p:nvPr>
            <p:ph type="title"/>
          </p:nvPr>
        </p:nvSpPr>
        <p:spPr>
          <a:xfrm>
            <a:off x="838200" y="274400"/>
            <a:ext cx="10515600" cy="725286"/>
          </a:xfrm>
        </p:spPr>
        <p:txBody>
          <a:bodyPr/>
          <a:lstStyle/>
          <a:p>
            <a:r>
              <a:rPr lang="sv-SE" sz="4000" dirty="0">
                <a:solidFill>
                  <a:srgbClr val="409087"/>
                </a:solidFill>
                <a:latin typeface="Segoe UI" panose="020B0502040204020203" pitchFamily="34" charset="0"/>
                <a:cs typeface="Segoe UI" panose="020B0502040204020203" pitchFamily="34" charset="0"/>
              </a:rPr>
              <a:t>Vård och insatsprogram i f</a:t>
            </a:r>
            <a:r>
              <a:rPr lang="sv-SE" sz="4000" dirty="0" smtClean="0">
                <a:solidFill>
                  <a:srgbClr val="409087"/>
                </a:solidFill>
                <a:latin typeface="Segoe UI" panose="020B0502040204020203" pitchFamily="34" charset="0"/>
                <a:cs typeface="Segoe UI" panose="020B0502040204020203" pitchFamily="34" charset="0"/>
              </a:rPr>
              <a:t>örskolan/skolan</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168323"/>
            <a:ext cx="10515600" cy="4248150"/>
          </a:xfrm>
        </p:spPr>
        <p:txBody>
          <a:bodyPr/>
          <a:lstStyle/>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Skoltexterna utgår från barns och elevers svårigheter – inte diagnos </a:t>
            </a:r>
            <a:endParaRPr lang="sv-SE" sz="2000" dirty="0" smtClean="0">
              <a:solidFill>
                <a:schemeClr val="tx1">
                  <a:lumMod val="75000"/>
                  <a:lumOff val="25000"/>
                </a:schemeClr>
              </a:solidFill>
              <a:latin typeface="Segoe UI" panose="020B0502040204020203" pitchFamily="34" charset="0"/>
              <a:cs typeface="Segoe UI" panose="020B0502040204020203" pitchFamily="34" charset="0"/>
            </a:endParaRP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Ny form av stödmaterial </a:t>
            </a:r>
            <a:endParaRPr lang="sv-SE" sz="2000" dirty="0" smtClean="0">
              <a:solidFill>
                <a:schemeClr val="tx1">
                  <a:lumMod val="75000"/>
                  <a:lumOff val="25000"/>
                </a:schemeClr>
              </a:solidFill>
              <a:latin typeface="Segoe UI" panose="020B0502040204020203" pitchFamily="34" charset="0"/>
              <a:cs typeface="Segoe UI" panose="020B0502040204020203" pitchFamily="34" charset="0"/>
            </a:endParaRP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Evidens och erfarenhetsbaserat </a:t>
            </a: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Tvärprofessionellt </a:t>
            </a: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Olika nivåer i </a:t>
            </a: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processen</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Ge ökad kunskap; </a:t>
            </a:r>
            <a:r>
              <a:rPr lang="sv-SE" sz="2000" dirty="0">
                <a:solidFill>
                  <a:schemeClr val="tx1">
                    <a:lumMod val="75000"/>
                    <a:lumOff val="25000"/>
                  </a:schemeClr>
                </a:solidFill>
                <a:latin typeface="Segoe UI" panose="020B0502040204020203" pitchFamily="34" charset="0"/>
                <a:cs typeface="Segoe UI" panose="020B0502040204020203" pitchFamily="34" charset="0"/>
              </a:rPr>
              <a:t>ny eller fördjupad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Samverkan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Förståelse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Likvärdighet </a:t>
            </a:r>
          </a:p>
        </p:txBody>
      </p:sp>
    </p:spTree>
    <p:extLst>
      <p:ext uri="{BB962C8B-B14F-4D97-AF65-F5344CB8AC3E}">
        <p14:creationId xmlns:p14="http://schemas.microsoft.com/office/powerpoint/2010/main" val="123531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solidFill>
                  <a:srgbClr val="C3385D"/>
                </a:solidFill>
                <a:latin typeface="Segoe UI" panose="020B0502040204020203" pitchFamily="34" charset="0"/>
                <a:cs typeface="Segoe UI" panose="020B0502040204020203" pitchFamily="34" charset="0"/>
              </a:rPr>
              <a:t>Hur är ett vård- och insatsprogram uppbyggt?</a:t>
            </a:r>
            <a:endParaRPr lang="sv-SE" sz="4000" dirty="0">
              <a:solidFill>
                <a:srgbClr val="C3385D"/>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647825"/>
            <a:ext cx="6332621" cy="4248150"/>
          </a:xfrm>
        </p:spPr>
        <p:txBody>
          <a:bodyPr/>
          <a:lstStyle/>
          <a:p>
            <a:pPr marL="0" indent="0">
              <a:buNone/>
            </a:pPr>
            <a:r>
              <a:rPr lang="sv-SE" sz="2400" dirty="0" smtClean="0">
                <a:latin typeface="Segoe UI" panose="020B0502040204020203" pitchFamily="34" charset="0"/>
                <a:cs typeface="Segoe UI" panose="020B0502040204020203" pitchFamily="34" charset="0"/>
              </a:rPr>
              <a:t>I dagsläget finns följande program:</a:t>
            </a:r>
          </a:p>
          <a:p>
            <a:pPr>
              <a:buClr>
                <a:srgbClr val="409087"/>
              </a:buClr>
            </a:pPr>
            <a:r>
              <a:rPr lang="sv-SE" sz="2400" dirty="0" err="1" smtClean="0">
                <a:latin typeface="Segoe UI" panose="020B0502040204020203" pitchFamily="34" charset="0"/>
                <a:cs typeface="Segoe UI" panose="020B0502040204020203" pitchFamily="34" charset="0"/>
              </a:rPr>
              <a:t>Adhd</a:t>
            </a:r>
            <a:endParaRPr lang="sv-SE" sz="2400" dirty="0" smtClean="0">
              <a:latin typeface="Segoe UI" panose="020B0502040204020203" pitchFamily="34" charset="0"/>
              <a:cs typeface="Segoe UI" panose="020B0502040204020203" pitchFamily="34" charset="0"/>
            </a:endParaRPr>
          </a:p>
          <a:p>
            <a:pPr>
              <a:buClr>
                <a:srgbClr val="409087"/>
              </a:buClr>
            </a:pPr>
            <a:r>
              <a:rPr lang="sv-SE" sz="2400" dirty="0" smtClean="0">
                <a:latin typeface="Segoe UI" panose="020B0502040204020203" pitchFamily="34" charset="0"/>
                <a:cs typeface="Segoe UI" panose="020B0502040204020203" pitchFamily="34" charset="0"/>
              </a:rPr>
              <a:t>Depression och ångest</a:t>
            </a:r>
          </a:p>
          <a:p>
            <a:pPr>
              <a:buClr>
                <a:srgbClr val="409087"/>
              </a:buClr>
            </a:pPr>
            <a:r>
              <a:rPr lang="sv-SE" sz="2400" dirty="0" smtClean="0">
                <a:latin typeface="Segoe UI" panose="020B0502040204020203" pitchFamily="34" charset="0"/>
                <a:cs typeface="Segoe UI" panose="020B0502040204020203" pitchFamily="34" charset="0"/>
              </a:rPr>
              <a:t>Missbruk och beroende</a:t>
            </a:r>
          </a:p>
          <a:p>
            <a:pPr>
              <a:buClr>
                <a:srgbClr val="409087"/>
              </a:buClr>
            </a:pPr>
            <a:r>
              <a:rPr lang="sv-SE" sz="2400" dirty="0" smtClean="0">
                <a:latin typeface="Segoe UI" panose="020B0502040204020203" pitchFamily="34" charset="0"/>
                <a:cs typeface="Segoe UI" panose="020B0502040204020203" pitchFamily="34" charset="0"/>
              </a:rPr>
              <a:t>Schizofreni och liknande tillstånd</a:t>
            </a:r>
          </a:p>
          <a:p>
            <a:pPr>
              <a:buClr>
                <a:srgbClr val="409087"/>
              </a:buClr>
            </a:pPr>
            <a:r>
              <a:rPr lang="sv-SE" sz="2400" dirty="0" smtClean="0">
                <a:latin typeface="Segoe UI" panose="020B0502040204020203" pitchFamily="34" charset="0"/>
                <a:cs typeface="Segoe UI" panose="020B0502040204020203" pitchFamily="34" charset="0"/>
              </a:rPr>
              <a:t>Självskadebeteende</a:t>
            </a:r>
          </a:p>
          <a:p>
            <a:pPr marL="0" indent="0">
              <a:buNone/>
            </a:pPr>
            <a:r>
              <a:rPr lang="sv-SE" sz="2400" dirty="0" smtClean="0">
                <a:latin typeface="Segoe UI" panose="020B0502040204020203" pitchFamily="34" charset="0"/>
                <a:cs typeface="Segoe UI" panose="020B0502040204020203" pitchFamily="34" charset="0"/>
              </a:rPr>
              <a:t> </a:t>
            </a:r>
          </a:p>
          <a:p>
            <a:pPr marL="0" indent="0">
              <a:buNone/>
            </a:pPr>
            <a:r>
              <a:rPr lang="sv-SE" sz="2400" dirty="0" smtClean="0">
                <a:latin typeface="Segoe UI" panose="020B0502040204020203" pitchFamily="34" charset="0"/>
                <a:cs typeface="Segoe UI" panose="020B0502040204020203" pitchFamily="34" charset="0"/>
              </a:rPr>
              <a:t>Alla program består av 10 kapitel </a:t>
            </a:r>
            <a:br>
              <a:rPr lang="sv-SE" sz="2400" dirty="0" smtClean="0">
                <a:latin typeface="Segoe UI" panose="020B0502040204020203" pitchFamily="34" charset="0"/>
                <a:cs typeface="Segoe UI" panose="020B0502040204020203" pitchFamily="34" charset="0"/>
              </a:rPr>
            </a:br>
            <a:endParaRPr lang="sv-SE" sz="2400" dirty="0">
              <a:latin typeface="Segoe UI" panose="020B0502040204020203" pitchFamily="34" charset="0"/>
              <a:cs typeface="Segoe UI" panose="020B0502040204020203" pitchFamily="34" charset="0"/>
            </a:endParaRPr>
          </a:p>
        </p:txBody>
      </p:sp>
      <p:pic>
        <p:nvPicPr>
          <p:cNvPr id="5" name="Bildobjekt 4"/>
          <p:cNvPicPr>
            <a:picLocks noChangeAspect="1"/>
          </p:cNvPicPr>
          <p:nvPr/>
        </p:nvPicPr>
        <p:blipFill>
          <a:blip r:embed="rId3"/>
          <a:stretch>
            <a:fillRect/>
          </a:stretch>
        </p:blipFill>
        <p:spPr>
          <a:xfrm>
            <a:off x="7924800" y="1438665"/>
            <a:ext cx="3717757" cy="4457310"/>
          </a:xfrm>
          <a:prstGeom prst="rect">
            <a:avLst/>
          </a:prstGeom>
        </p:spPr>
      </p:pic>
      <p:cxnSp>
        <p:nvCxnSpPr>
          <p:cNvPr id="7" name="Rak pilkoppling 6"/>
          <p:cNvCxnSpPr/>
          <p:nvPr/>
        </p:nvCxnSpPr>
        <p:spPr>
          <a:xfrm>
            <a:off x="5710990" y="5053264"/>
            <a:ext cx="1892969" cy="0"/>
          </a:xfrm>
          <a:prstGeom prst="straightConnector1">
            <a:avLst/>
          </a:prstGeom>
          <a:ln>
            <a:solidFill>
              <a:srgbClr val="40908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233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575" y="2329131"/>
            <a:ext cx="4887206" cy="4528869"/>
          </a:xfrm>
          <a:prstGeom prst="rect">
            <a:avLst/>
          </a:prstGeom>
        </p:spPr>
      </p:pic>
      <p:sp>
        <p:nvSpPr>
          <p:cNvPr id="2" name="Rubrik 1"/>
          <p:cNvSpPr>
            <a:spLocks noGrp="1"/>
          </p:cNvSpPr>
          <p:nvPr>
            <p:ph type="title"/>
          </p:nvPr>
        </p:nvSpPr>
        <p:spPr/>
        <p:txBody>
          <a:bodyPr/>
          <a:lstStyle/>
          <a:p>
            <a:r>
              <a:rPr lang="sv-SE" dirty="0" smtClean="0">
                <a:solidFill>
                  <a:srgbClr val="C3385D"/>
                </a:solidFill>
              </a:rPr>
              <a:t>….. fler program och/eller fler kapitel?</a:t>
            </a:r>
            <a:endParaRPr lang="sv-SE" dirty="0">
              <a:solidFill>
                <a:srgbClr val="C3385D"/>
              </a:solidFill>
            </a:endParaRPr>
          </a:p>
        </p:txBody>
      </p:sp>
      <p:sp>
        <p:nvSpPr>
          <p:cNvPr id="3" name="Platshållare för text 2"/>
          <p:cNvSpPr>
            <a:spLocks noGrp="1"/>
          </p:cNvSpPr>
          <p:nvPr>
            <p:ph type="body" sz="quarter" idx="10"/>
          </p:nvPr>
        </p:nvSpPr>
        <p:spPr>
          <a:xfrm>
            <a:off x="838200" y="1647825"/>
            <a:ext cx="9829799" cy="4248150"/>
          </a:xfrm>
        </p:spPr>
        <p:txBody>
          <a:bodyPr/>
          <a:lstStyle/>
          <a:p>
            <a:pPr marL="0" indent="0">
              <a:buNone/>
            </a:pPr>
            <a:r>
              <a:rPr lang="sv-SE" sz="2000" dirty="0">
                <a:solidFill>
                  <a:schemeClr val="tx1">
                    <a:lumMod val="75000"/>
                    <a:lumOff val="25000"/>
                  </a:schemeClr>
                </a:solidFill>
                <a:latin typeface="Segoe UI" panose="020B0502040204020203" pitchFamily="34" charset="0"/>
                <a:cs typeface="Segoe UI" panose="020B0502040204020203" pitchFamily="34" charset="0"/>
              </a:rPr>
              <a:t>I takt med att nya kunskap växer fram och nya nationella riktlinjer introduceras kommer också informationen i VIP att uppdateras och utvecklas. </a:t>
            </a:r>
          </a:p>
          <a:p>
            <a:pPr marL="0" indent="0">
              <a:buNone/>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
            </a:r>
            <a:br>
              <a:rPr lang="sv-SE" sz="2000" dirty="0" smtClean="0">
                <a:solidFill>
                  <a:schemeClr val="tx1">
                    <a:lumMod val="75000"/>
                    <a:lumOff val="25000"/>
                  </a:schemeClr>
                </a:solidFill>
                <a:latin typeface="Segoe UI" panose="020B0502040204020203" pitchFamily="34" charset="0"/>
                <a:cs typeface="Segoe UI" panose="020B0502040204020203" pitchFamily="34" charset="0"/>
              </a:rPr>
            </a:b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Fler program är just nu under utveckling bl.a. autism och ätstörning</a:t>
            </a:r>
          </a:p>
          <a:p>
            <a:pPr marL="0" indent="0">
              <a:buNone/>
            </a:pPr>
            <a:r>
              <a:rPr lang="sv-SE" sz="2000" dirty="0" smtClean="0">
                <a:solidFill>
                  <a:srgbClr val="C3385D"/>
                </a:solidFill>
                <a:latin typeface="Segoe UI" panose="020B0502040204020203" pitchFamily="34" charset="0"/>
                <a:cs typeface="Segoe UI" panose="020B0502040204020203" pitchFamily="34" charset="0"/>
              </a:rPr>
              <a:t/>
            </a:r>
            <a:br>
              <a:rPr lang="sv-SE" sz="2000" dirty="0" smtClean="0">
                <a:solidFill>
                  <a:srgbClr val="C3385D"/>
                </a:solidFill>
                <a:latin typeface="Segoe UI" panose="020B0502040204020203" pitchFamily="34" charset="0"/>
                <a:cs typeface="Segoe UI" panose="020B0502040204020203" pitchFamily="34" charset="0"/>
              </a:rPr>
            </a:br>
            <a:r>
              <a:rPr lang="sv-SE" sz="2000" b="1" dirty="0" smtClean="0">
                <a:solidFill>
                  <a:srgbClr val="C3385D"/>
                </a:solidFill>
                <a:latin typeface="Segoe UI" panose="020B0502040204020203" pitchFamily="34" charset="0"/>
                <a:cs typeface="Segoe UI" panose="020B0502040204020203" pitchFamily="34" charset="0"/>
              </a:rPr>
              <a:t>Med </a:t>
            </a:r>
            <a:r>
              <a:rPr lang="sv-SE" sz="2000" b="1" dirty="0">
                <a:solidFill>
                  <a:srgbClr val="C3385D"/>
                </a:solidFill>
                <a:latin typeface="Segoe UI" panose="020B0502040204020203" pitchFamily="34" charset="0"/>
                <a:cs typeface="Segoe UI" panose="020B0502040204020203" pitchFamily="34" charset="0"/>
              </a:rPr>
              <a:t>andra ord kommer innehållet att anpassas, utökas och uppdateras löpande!</a:t>
            </a:r>
            <a:r>
              <a:rPr lang="sv-SE" sz="2000" dirty="0">
                <a:solidFill>
                  <a:srgbClr val="C3385D"/>
                </a:solidFill>
                <a:latin typeface="Segoe UI" panose="020B0502040204020203" pitchFamily="34" charset="0"/>
                <a:cs typeface="Segoe UI" panose="020B0502040204020203" pitchFamily="34" charset="0"/>
              </a:rPr>
              <a:t> </a:t>
            </a:r>
          </a:p>
          <a:p>
            <a:pPr marL="0" indent="0">
              <a:buNone/>
            </a:pPr>
            <a:endParaRPr lang="sv-SE" dirty="0"/>
          </a:p>
        </p:txBody>
      </p:sp>
    </p:spTree>
    <p:extLst>
      <p:ext uri="{BB962C8B-B14F-4D97-AF65-F5344CB8AC3E}">
        <p14:creationId xmlns:p14="http://schemas.microsoft.com/office/powerpoint/2010/main" val="296101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84" y="49103"/>
            <a:ext cx="7234437" cy="725286"/>
          </a:xfrm>
        </p:spPr>
        <p:txBody>
          <a:bodyPr/>
          <a:lstStyle/>
          <a:p>
            <a:r>
              <a:rPr lang="sv-SE" dirty="0" smtClean="0">
                <a:solidFill>
                  <a:srgbClr val="409087"/>
                </a:solidFill>
                <a:latin typeface="Segoe UI" panose="020B0502040204020203" pitchFamily="34" charset="0"/>
                <a:cs typeface="Segoe UI" panose="020B0502040204020203" pitchFamily="34" charset="0"/>
              </a:rPr>
              <a:t>Sök på och filtrera innehållet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9636188" y="1921776"/>
            <a:ext cx="2150477" cy="1326268"/>
          </a:xfrm>
        </p:spPr>
        <p:txBody>
          <a:bodyPr/>
          <a:lstStyle/>
          <a:p>
            <a:pPr marL="0" indent="0">
              <a:buNone/>
            </a:pPr>
            <a:r>
              <a:rPr lang="sv-SE" sz="2000" dirty="0" smtClean="0">
                <a:latin typeface="Segoe UI" panose="020B0502040204020203" pitchFamily="34" charset="0"/>
                <a:cs typeface="Segoe UI" panose="020B0502040204020203" pitchFamily="34" charset="0"/>
              </a:rPr>
              <a:t>Du kan söka via fritext eller filtrera innehållet på t.ex. yrkesroll </a:t>
            </a:r>
          </a:p>
        </p:txBody>
      </p:sp>
      <p:pic>
        <p:nvPicPr>
          <p:cNvPr id="4" name="Bildobjekt 3"/>
          <p:cNvPicPr/>
          <p:nvPr/>
        </p:nvPicPr>
        <p:blipFill>
          <a:blip r:embed="rId2"/>
          <a:stretch>
            <a:fillRect/>
          </a:stretch>
        </p:blipFill>
        <p:spPr>
          <a:xfrm>
            <a:off x="491784" y="879130"/>
            <a:ext cx="8320346" cy="4907373"/>
          </a:xfrm>
          <a:prstGeom prst="rect">
            <a:avLst/>
          </a:prstGeom>
        </p:spPr>
      </p:pic>
      <p:grpSp>
        <p:nvGrpSpPr>
          <p:cNvPr id="5" name="Grupp 4"/>
          <p:cNvGrpSpPr/>
          <p:nvPr/>
        </p:nvGrpSpPr>
        <p:grpSpPr>
          <a:xfrm>
            <a:off x="3471004" y="1864076"/>
            <a:ext cx="5929110" cy="1282365"/>
            <a:chOff x="0" y="0"/>
            <a:chExt cx="3232885" cy="715433"/>
          </a:xfrm>
        </p:grpSpPr>
        <p:sp>
          <p:nvSpPr>
            <p:cNvPr id="6" name="Vänsterpil 5"/>
            <p:cNvSpPr/>
            <p:nvPr/>
          </p:nvSpPr>
          <p:spPr>
            <a:xfrm>
              <a:off x="2434168" y="114300"/>
              <a:ext cx="798717" cy="431800"/>
            </a:xfrm>
            <a:prstGeom prst="leftArrow">
              <a:avLst/>
            </a:prstGeom>
            <a:solidFill>
              <a:srgbClr val="444444"/>
            </a:solidFill>
            <a:ln w="28575">
              <a:solidFill>
                <a:srgbClr val="FF8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med rundade hörn 6"/>
            <p:cNvSpPr/>
            <p:nvPr/>
          </p:nvSpPr>
          <p:spPr>
            <a:xfrm>
              <a:off x="0" y="0"/>
              <a:ext cx="2421467" cy="715433"/>
            </a:xfrm>
            <a:prstGeom prst="roundRect">
              <a:avLst/>
            </a:prstGeom>
            <a:noFill/>
            <a:ln w="28575">
              <a:solidFill>
                <a:srgbClr val="FF8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p:cNvSpPr/>
            <p:nvPr/>
          </p:nvSpPr>
          <p:spPr>
            <a:xfrm>
              <a:off x="623264" y="211667"/>
              <a:ext cx="432837" cy="139700"/>
            </a:xfrm>
            <a:prstGeom prst="rect">
              <a:avLst/>
            </a:prstGeom>
            <a:solidFill>
              <a:srgbClr val="FFC000">
                <a:alpha val="20000"/>
              </a:srgb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upp 10"/>
          <p:cNvGrpSpPr/>
          <p:nvPr/>
        </p:nvGrpSpPr>
        <p:grpSpPr>
          <a:xfrm>
            <a:off x="7796463" y="879130"/>
            <a:ext cx="1767660" cy="1287061"/>
            <a:chOff x="7796463" y="1038787"/>
            <a:chExt cx="1767660" cy="1287061"/>
          </a:xfrm>
        </p:grpSpPr>
        <p:sp>
          <p:nvSpPr>
            <p:cNvPr id="12" name="Rektangel med rundade hörn 11"/>
            <p:cNvSpPr/>
            <p:nvPr/>
          </p:nvSpPr>
          <p:spPr>
            <a:xfrm>
              <a:off x="7796463" y="1038787"/>
              <a:ext cx="662987" cy="775464"/>
            </a:xfrm>
            <a:prstGeom prst="roundRect">
              <a:avLst/>
            </a:prstGeom>
            <a:noFill/>
            <a:ln w="28575">
              <a:solidFill>
                <a:srgbClr val="FF8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Vänsterpil 9"/>
            <p:cNvSpPr/>
            <p:nvPr/>
          </p:nvSpPr>
          <p:spPr>
            <a:xfrm rot="1638672">
              <a:off x="8277169" y="1551877"/>
              <a:ext cx="1286954" cy="773971"/>
            </a:xfrm>
            <a:prstGeom prst="leftArrow">
              <a:avLst/>
            </a:prstGeom>
            <a:solidFill>
              <a:srgbClr val="444444"/>
            </a:solidFill>
            <a:ln w="28575">
              <a:solidFill>
                <a:srgbClr val="FF8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ruta 7"/>
          <p:cNvSpPr txBox="1"/>
          <p:nvPr/>
        </p:nvSpPr>
        <p:spPr>
          <a:xfrm>
            <a:off x="491784" y="5990457"/>
            <a:ext cx="875829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För mer information om hur du navigerar och söker se VIPs användarguide: </a:t>
            </a:r>
            <a:b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b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Nationella </a:t>
            </a:r>
            <a:r>
              <a:rPr kumimoji="0" lang="sv-SE"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vård- och insatsprogram</a:t>
            </a:r>
            <a:endParaRPr kumimoji="0" lang="sv-SE"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591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90"/>
                                          </p:val>
                                        </p:tav>
                                        <p:tav tm="100000">
                                          <p:val>
                                            <p:fltVal val="0"/>
                                          </p:val>
                                        </p:tav>
                                      </p:tavLst>
                                    </p:anim>
                                    <p:animEffect transition="in" filter="fade">
                                      <p:cBhvr>
                                        <p:cTn id="16" dur="75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 calcmode="lin" valueType="num">
                                      <p:cBhvr>
                                        <p:cTn id="21" dur="750" fill="hold"/>
                                        <p:tgtEl>
                                          <p:spTgt spid="5"/>
                                        </p:tgtEl>
                                        <p:attrNameLst>
                                          <p:attrName>style.rotation</p:attrName>
                                        </p:attrNameLst>
                                      </p:cBhvr>
                                      <p:tavLst>
                                        <p:tav tm="0">
                                          <p:val>
                                            <p:fltVal val="90"/>
                                          </p:val>
                                        </p:tav>
                                        <p:tav tm="100000">
                                          <p:val>
                                            <p:fltVal val="0"/>
                                          </p:val>
                                        </p:tav>
                                      </p:tavLst>
                                    </p:anim>
                                    <p:animEffect transition="in" filter="fade">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513" y="3008672"/>
            <a:ext cx="4153898" cy="3849328"/>
          </a:xfrm>
          <a:prstGeom prst="rect">
            <a:avLst/>
          </a:prstGeom>
        </p:spPr>
      </p:pic>
      <p:sp>
        <p:nvSpPr>
          <p:cNvPr id="2" name="Rubrik 1"/>
          <p:cNvSpPr>
            <a:spLocks noGrp="1"/>
          </p:cNvSpPr>
          <p:nvPr>
            <p:ph type="title"/>
          </p:nvPr>
        </p:nvSpPr>
        <p:spPr>
          <a:xfrm>
            <a:off x="838199" y="296702"/>
            <a:ext cx="10711375" cy="725286"/>
          </a:xfrm>
        </p:spPr>
        <p:txBody>
          <a:bodyPr>
            <a:normAutofit fontScale="90000"/>
          </a:bodyPr>
          <a:lstStyle/>
          <a:p>
            <a:r>
              <a:rPr lang="sv-SE" sz="4000" dirty="0">
                <a:solidFill>
                  <a:srgbClr val="409087"/>
                </a:solidFill>
                <a:latin typeface="Segoe UI" panose="020B0502040204020203" pitchFamily="34" charset="0"/>
                <a:cs typeface="Segoe UI" panose="020B0502040204020203" pitchFamily="34" charset="0"/>
              </a:rPr>
              <a:t>På vilket sätt kan vård- och insatsprogram bidra till bättre förutsättningar för </a:t>
            </a:r>
            <a:r>
              <a:rPr lang="sv-SE" sz="4000" dirty="0" smtClean="0">
                <a:solidFill>
                  <a:srgbClr val="409087"/>
                </a:solidFill>
                <a:latin typeface="Segoe UI" panose="020B0502040204020203" pitchFamily="34" charset="0"/>
                <a:cs typeface="Segoe UI" panose="020B0502040204020203" pitchFamily="34" charset="0"/>
              </a:rPr>
              <a:t>barn/elever</a:t>
            </a:r>
            <a:r>
              <a:rPr lang="sv-SE" sz="4000" dirty="0">
                <a:solidFill>
                  <a:srgbClr val="409087"/>
                </a:solidFill>
                <a:latin typeface="Segoe UI" panose="020B0502040204020203" pitchFamily="34" charset="0"/>
                <a:cs typeface="Segoe UI" panose="020B0502040204020203" pitchFamily="34" charset="0"/>
              </a:rPr>
              <a:t>?</a:t>
            </a:r>
          </a:p>
        </p:txBody>
      </p:sp>
      <p:sp>
        <p:nvSpPr>
          <p:cNvPr id="3" name="Platshållare för text 2"/>
          <p:cNvSpPr>
            <a:spLocks noGrp="1"/>
          </p:cNvSpPr>
          <p:nvPr>
            <p:ph type="body" sz="quarter" idx="10"/>
          </p:nvPr>
        </p:nvSpPr>
        <p:spPr>
          <a:xfrm>
            <a:off x="838199" y="1708183"/>
            <a:ext cx="8209548" cy="4248150"/>
          </a:xfrm>
        </p:spPr>
        <p:txBody>
          <a:bodyPr/>
          <a:lstStyle/>
          <a:p>
            <a:pPr marL="0" indent="0">
              <a:buNone/>
            </a:pPr>
            <a:r>
              <a:rPr lang="sv-SE" sz="2000" dirty="0" smtClean="0">
                <a:latin typeface="Segoe UI" panose="020B0502040204020203" pitchFamily="34" charset="0"/>
                <a:cs typeface="Segoe UI" panose="020B0502040204020203" pitchFamily="34" charset="0"/>
              </a:rPr>
              <a:t>Kortfattat summerat; Genom </a:t>
            </a:r>
            <a:r>
              <a:rPr lang="sv-SE" sz="2000" dirty="0">
                <a:latin typeface="Segoe UI" panose="020B0502040204020203" pitchFamily="34" charset="0"/>
                <a:cs typeface="Segoe UI" panose="020B0502040204020203" pitchFamily="34" charset="0"/>
              </a:rPr>
              <a:t>att </a:t>
            </a:r>
            <a:r>
              <a:rPr lang="sv-SE" sz="2000" dirty="0" smtClean="0">
                <a:latin typeface="Segoe UI" panose="020B0502040204020203" pitchFamily="34" charset="0"/>
                <a:cs typeface="Segoe UI" panose="020B0502040204020203" pitchFamily="34" charset="0"/>
              </a:rPr>
              <a:t>skolpersonal får mer kunskap om…</a:t>
            </a:r>
            <a:br>
              <a:rPr lang="sv-SE" sz="2000" dirty="0" smtClean="0">
                <a:latin typeface="Segoe UI" panose="020B0502040204020203" pitchFamily="34" charset="0"/>
                <a:cs typeface="Segoe UI" panose="020B0502040204020203" pitchFamily="34" charset="0"/>
              </a:rPr>
            </a:br>
            <a:endParaRPr lang="sv-SE" sz="2000" dirty="0" smtClean="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tillstånd</a:t>
            </a: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hur </a:t>
            </a:r>
            <a:r>
              <a:rPr lang="sv-SE" sz="2000" dirty="0">
                <a:latin typeface="Segoe UI" panose="020B0502040204020203" pitchFamily="34" charset="0"/>
                <a:cs typeface="Segoe UI" panose="020B0502040204020203" pitchFamily="34" charset="0"/>
              </a:rPr>
              <a:t>stöd kan ges </a:t>
            </a:r>
            <a:r>
              <a:rPr lang="sv-SE" sz="2000" dirty="0" smtClean="0">
                <a:latin typeface="Segoe UI" panose="020B0502040204020203" pitchFamily="34" charset="0"/>
                <a:cs typeface="Segoe UI" panose="020B0502040204020203" pitchFamily="34" charset="0"/>
              </a:rPr>
              <a:t>utifrån </a:t>
            </a:r>
            <a:r>
              <a:rPr lang="sv-SE" sz="2000" dirty="0">
                <a:latin typeface="Segoe UI" panose="020B0502040204020203" pitchFamily="34" charset="0"/>
                <a:cs typeface="Segoe UI" panose="020B0502040204020203" pitchFamily="34" charset="0"/>
              </a:rPr>
              <a:t>profession </a:t>
            </a: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sitt och andras uppdrag </a:t>
            </a:r>
            <a:endParaRPr lang="sv-SE" sz="2000" dirty="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hur </a:t>
            </a:r>
            <a:r>
              <a:rPr lang="sv-SE" sz="2000" dirty="0">
                <a:latin typeface="Segoe UI" panose="020B0502040204020203" pitchFamily="34" charset="0"/>
                <a:cs typeface="Segoe UI" panose="020B0502040204020203" pitchFamily="34" charset="0"/>
              </a:rPr>
              <a:t>olika verksamheter kan ge </a:t>
            </a:r>
            <a:r>
              <a:rPr lang="sv-SE" sz="2000" dirty="0" smtClean="0">
                <a:latin typeface="Segoe UI" panose="020B0502040204020203" pitchFamily="34" charset="0"/>
                <a:cs typeface="Segoe UI" panose="020B0502040204020203" pitchFamily="34" charset="0"/>
              </a:rPr>
              <a:t>stöd. </a:t>
            </a:r>
            <a:endParaRPr lang="sv-SE" sz="2000" dirty="0">
              <a:latin typeface="Segoe UI" panose="020B0502040204020203" pitchFamily="34" charset="0"/>
              <a:cs typeface="Segoe UI" panose="020B0502040204020203" pitchFamily="34" charset="0"/>
            </a:endParaRPr>
          </a:p>
          <a:p>
            <a:pPr marL="0" indent="0">
              <a:buNone/>
            </a:pPr>
            <a:endParaRPr lang="sv-SE" sz="2000" dirty="0">
              <a:solidFill>
                <a:srgbClr val="FF0000"/>
              </a:solidFill>
              <a:latin typeface="Segoe UI" panose="020B0502040204020203" pitchFamily="34" charset="0"/>
              <a:cs typeface="Segoe UI" panose="020B0502040204020203" pitchFamily="34" charset="0"/>
            </a:endParaRPr>
          </a:p>
          <a:p>
            <a:pPr marL="0" indent="0">
              <a:buNone/>
            </a:pPr>
            <a:r>
              <a:rPr lang="sv-SE" sz="2000" dirty="0" smtClean="0">
                <a:solidFill>
                  <a:srgbClr val="409087"/>
                </a:solidFill>
                <a:latin typeface="Segoe UI" panose="020B0502040204020203" pitchFamily="34" charset="0"/>
                <a:cs typeface="Segoe UI" panose="020B0502040204020203" pitchFamily="34" charset="0"/>
              </a:rPr>
              <a:t>Programmen är öppna för alla! </a:t>
            </a:r>
            <a:endParaRPr lang="sv-SE" sz="2000" dirty="0">
              <a:solidFill>
                <a:srgbClr val="40908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26042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5690" y="160056"/>
            <a:ext cx="10515600" cy="725286"/>
          </a:xfrm>
        </p:spPr>
        <p:txBody>
          <a:bodyPr/>
          <a:lstStyle/>
          <a:p>
            <a:r>
              <a:rPr lang="sv-SE" sz="4000" dirty="0" smtClean="0">
                <a:solidFill>
                  <a:srgbClr val="409087"/>
                </a:solidFill>
                <a:latin typeface="Segoe UI" panose="020B0502040204020203" pitchFamily="34" charset="0"/>
                <a:cs typeface="Segoe UI" panose="020B0502040204020203" pitchFamily="34" charset="0"/>
              </a:rPr>
              <a:t>Stödmaterial</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375690" y="885342"/>
            <a:ext cx="5924748" cy="5972658"/>
          </a:xfrm>
        </p:spPr>
        <p:txBody>
          <a:bodyPr/>
          <a:lstStyle/>
          <a:p>
            <a:pPr marL="0" indent="0">
              <a:buNone/>
            </a:pPr>
            <a:r>
              <a:rPr lang="sv-SE" sz="2000" dirty="0" smtClean="0">
                <a:latin typeface="Segoe UI" panose="020B0502040204020203" pitchFamily="34" charset="0"/>
                <a:cs typeface="Segoe UI" panose="020B0502040204020203" pitchFamily="34" charset="0"/>
              </a:rPr>
              <a:t>På Kommunal utvecklings hemsida</a:t>
            </a:r>
            <a:br>
              <a:rPr lang="sv-SE" sz="2000" dirty="0" smtClean="0">
                <a:latin typeface="Segoe UI" panose="020B0502040204020203" pitchFamily="34" charset="0"/>
                <a:cs typeface="Segoe UI" panose="020B0502040204020203" pitchFamily="34" charset="0"/>
              </a:rPr>
            </a:br>
            <a:r>
              <a:rPr lang="sv-SE" sz="2000" dirty="0" smtClean="0">
                <a:latin typeface="Segoe UI" panose="020B0502040204020203" pitchFamily="34" charset="0"/>
                <a:cs typeface="Segoe UI" panose="020B0502040204020203" pitchFamily="34" charset="0"/>
              </a:rPr>
              <a:t>hittar ni lokalt framtaget stödmaterial att använda i ert arbete med att sprida kunskap och information om att VIP finns som kunskapsstöd </a:t>
            </a:r>
            <a:r>
              <a:rPr lang="sv-SE" sz="2000" dirty="0" smtClean="0">
                <a:latin typeface="Segoe UI" panose="020B0502040204020203" pitchFamily="34" charset="0"/>
                <a:cs typeface="Segoe UI" panose="020B0502040204020203" pitchFamily="34" charset="0"/>
              </a:rPr>
              <a:t>t.ex.</a:t>
            </a:r>
          </a:p>
          <a:p>
            <a:pPr marL="0" indent="0">
              <a:buNone/>
            </a:pPr>
            <a:r>
              <a:rPr lang="sv-SE" sz="2000" dirty="0" smtClean="0">
                <a:solidFill>
                  <a:srgbClr val="C3385D"/>
                </a:solidFill>
                <a:latin typeface="Segoe UI" panose="020B0502040204020203" pitchFamily="34" charset="0"/>
                <a:cs typeface="Segoe UI" panose="020B0502040204020203" pitchFamily="34" charset="0"/>
              </a:rPr>
              <a:t>Bildspel </a:t>
            </a:r>
            <a:r>
              <a:rPr lang="sv-SE" sz="2000" dirty="0" smtClean="0">
                <a:solidFill>
                  <a:srgbClr val="C3385D"/>
                </a:solidFill>
                <a:latin typeface="Segoe UI" panose="020B0502040204020203" pitchFamily="34" charset="0"/>
                <a:cs typeface="Segoe UI" panose="020B0502040204020203" pitchFamily="34" charset="0"/>
              </a:rPr>
              <a:t>för olika målgrupper</a:t>
            </a: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r>
              <a:rPr lang="sv-SE" sz="1600" dirty="0" smtClean="0">
                <a:latin typeface="Segoe UI" panose="020B0502040204020203" pitchFamily="34" charset="0"/>
                <a:cs typeface="Segoe UI" panose="020B0502040204020203" pitchFamily="34" charset="0"/>
              </a:rPr>
              <a:t>(som ni kan revidera utifrån era behov och använda vid exempelvis introduktion)</a:t>
            </a: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Uppgifter</a:t>
            </a: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3"/>
              </a:rPr>
              <a:t>VIP elevhälsan ADHD</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4"/>
              </a:rPr>
              <a:t>VIP elevhälsan Närvaro</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5"/>
              </a:rPr>
              <a:t>VIP lärare ADHD</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6"/>
              </a:rPr>
              <a:t>VIP lärare Närvaro</a:t>
            </a:r>
            <a:endParaRPr lang="sv-SE" sz="16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Filmer om VIP</a:t>
            </a: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7"/>
              </a:rPr>
              <a:t>Övergripande film om VIP i skolan</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8"/>
              </a:rPr>
              <a:t>Film för och med lärare</a:t>
            </a:r>
            <a:endParaRPr lang="sv-SE" sz="16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Användbara länkar</a:t>
            </a:r>
            <a:endParaRPr lang="sv-SE" sz="2000" dirty="0">
              <a:solidFill>
                <a:srgbClr val="C3385D"/>
              </a:solidFill>
              <a:latin typeface="Segoe UI" panose="020B0502040204020203" pitchFamily="34" charset="0"/>
              <a:cs typeface="Segoe UI" panose="020B0502040204020203" pitchFamily="34" charset="0"/>
            </a:endParaRPr>
          </a:p>
          <a:p>
            <a:pPr marL="0" indent="0">
              <a:spcBef>
                <a:spcPts val="0"/>
              </a:spcBef>
              <a:buClr>
                <a:srgbClr val="C3385D"/>
              </a:buClr>
              <a:buNone/>
            </a:pP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r>
              <a:rPr lang="sv-SE" sz="2000" dirty="0" smtClean="0">
                <a:latin typeface="Segoe UI" panose="020B0502040204020203" pitchFamily="34" charset="0"/>
                <a:cs typeface="Segoe UI" panose="020B0502040204020203" pitchFamily="34" charset="0"/>
              </a:rPr>
              <a:t>Vidare information:</a:t>
            </a:r>
          </a:p>
          <a:p>
            <a:pPr marL="0" indent="0">
              <a:spcBef>
                <a:spcPts val="0"/>
              </a:spcBef>
              <a:buClr>
                <a:srgbClr val="C3385D"/>
              </a:buClr>
              <a:buNone/>
            </a:pPr>
            <a:r>
              <a:rPr lang="sv-SE" sz="2000" dirty="0" smtClean="0">
                <a:latin typeface="Segoe UI" panose="020B0502040204020203" pitchFamily="34" charset="0"/>
                <a:cs typeface="Segoe UI" panose="020B0502040204020203" pitchFamily="34" charset="0"/>
                <a:hlinkClick r:id="rId9"/>
              </a:rPr>
              <a:t>VIP-implementering </a:t>
            </a:r>
            <a:r>
              <a:rPr lang="sv-SE" sz="2000" dirty="0">
                <a:latin typeface="Segoe UI" panose="020B0502040204020203" pitchFamily="34" charset="0"/>
                <a:cs typeface="Segoe UI" panose="020B0502040204020203" pitchFamily="34" charset="0"/>
                <a:hlinkClick r:id="rId9"/>
              </a:rPr>
              <a:t>- Kommunal utveckling</a:t>
            </a:r>
            <a:endParaRPr lang="sv-SE" sz="2000" dirty="0">
              <a:latin typeface="Segoe UI" panose="020B0502040204020203" pitchFamily="34" charset="0"/>
              <a:cs typeface="Segoe UI" panose="020B0502040204020203" pitchFamily="34" charset="0"/>
            </a:endParaRPr>
          </a:p>
        </p:txBody>
      </p:sp>
      <p:pic>
        <p:nvPicPr>
          <p:cNvPr id="4" name="Bildobjekt 3"/>
          <p:cNvPicPr>
            <a:picLocks noChangeAspect="1"/>
          </p:cNvPicPr>
          <p:nvPr/>
        </p:nvPicPr>
        <p:blipFill>
          <a:blip r:embed="rId10"/>
          <a:stretch>
            <a:fillRect/>
          </a:stretch>
        </p:blipFill>
        <p:spPr>
          <a:xfrm>
            <a:off x="6300438" y="653542"/>
            <a:ext cx="5586761" cy="6033702"/>
          </a:xfrm>
          <a:prstGeom prst="rect">
            <a:avLst/>
          </a:prstGeom>
        </p:spPr>
      </p:pic>
    </p:spTree>
    <p:extLst>
      <p:ext uri="{BB962C8B-B14F-4D97-AF65-F5344CB8AC3E}">
        <p14:creationId xmlns:p14="http://schemas.microsoft.com/office/powerpoint/2010/main" val="97400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7453" y="111387"/>
            <a:ext cx="10515600" cy="725286"/>
          </a:xfrm>
        </p:spPr>
        <p:txBody>
          <a:bodyPr>
            <a:normAutofit fontScale="90000"/>
          </a:bodyPr>
          <a:lstStyle/>
          <a:p>
            <a:r>
              <a:rPr lang="sv-SE" sz="4000" dirty="0">
                <a:solidFill>
                  <a:srgbClr val="409087"/>
                </a:solidFill>
                <a:latin typeface="Segoe UI" panose="020B0502040204020203" pitchFamily="34" charset="0"/>
                <a:cs typeface="Segoe UI" panose="020B0502040204020203" pitchFamily="34" charset="0"/>
              </a:rPr>
              <a:t>Stödmaterial för Implementering </a:t>
            </a:r>
            <a:r>
              <a:rPr lang="sv-SE" sz="4000" dirty="0" smtClean="0">
                <a:solidFill>
                  <a:srgbClr val="409087"/>
                </a:solidFill>
                <a:latin typeface="Segoe UI" panose="020B0502040204020203" pitchFamily="34" charset="0"/>
                <a:cs typeface="Segoe UI" panose="020B0502040204020203" pitchFamily="34" charset="0"/>
              </a:rPr>
              <a:t>(av VIP)</a:t>
            </a:r>
            <a:r>
              <a:rPr lang="sv-SE" sz="4000" dirty="0">
                <a:solidFill>
                  <a:srgbClr val="409087"/>
                </a:solidFill>
                <a:latin typeface="Segoe UI" panose="020B0502040204020203" pitchFamily="34" charset="0"/>
                <a:cs typeface="Segoe UI" panose="020B0502040204020203" pitchFamily="34" charset="0"/>
              </a:rPr>
              <a:t/>
            </a:r>
            <a:br>
              <a:rPr lang="sv-SE" sz="4000" dirty="0">
                <a:solidFill>
                  <a:srgbClr val="409087"/>
                </a:solidFill>
                <a:latin typeface="Segoe UI" panose="020B0502040204020203" pitchFamily="34" charset="0"/>
                <a:cs typeface="Segoe UI" panose="020B0502040204020203" pitchFamily="34" charset="0"/>
              </a:rPr>
            </a:br>
            <a:endParaRPr lang="sv-SE" sz="4000" dirty="0">
              <a:solidFill>
                <a:srgbClr val="409087"/>
              </a:solidFill>
              <a:latin typeface="Segoe UI" panose="020B0502040204020203" pitchFamily="34" charset="0"/>
              <a:cs typeface="Segoe UI" panose="020B0502040204020203" pitchFamily="34" charset="0"/>
            </a:endParaRPr>
          </a:p>
        </p:txBody>
      </p:sp>
      <p:sp>
        <p:nvSpPr>
          <p:cNvPr id="4" name="Rektangel 3"/>
          <p:cNvSpPr/>
          <p:nvPr/>
        </p:nvSpPr>
        <p:spPr>
          <a:xfrm>
            <a:off x="6323476" y="3789105"/>
            <a:ext cx="5345808" cy="1477328"/>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
                <a:srgbClr val="C3385D"/>
              </a:buClr>
              <a:buSzTx/>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Folkhälsomyndigheten samt Socialstyrelsen har tagit fram stödmaterial för implementeringsarbete:  </a:t>
            </a:r>
          </a:p>
          <a:p>
            <a:pPr marL="800100" marR="0" lvl="1" indent="-34290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Char char="•"/>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Checklista </a:t>
            </a:r>
            <a:r>
              <a:rPr kumimoji="0" lang="sv-S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för implementering med </a:t>
            </a: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kvalitet- Folkhälsomyndigheten</a:t>
            </a:r>
            <a:endPar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Char char="•"/>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4"/>
              </a:rPr>
              <a:t>Om implementering -Socialstyrelsen</a:t>
            </a:r>
            <a:endParaRPr kumimoji="0" lang="sv-S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ruta 6"/>
          <p:cNvSpPr txBox="1"/>
          <p:nvPr/>
        </p:nvSpPr>
        <p:spPr>
          <a:xfrm>
            <a:off x="297453" y="6203002"/>
            <a:ext cx="60556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Skärmavbilderna kommer från de länkade källorna</a:t>
            </a:r>
            <a:endParaRPr kumimoji="0" lang="sv-SE" sz="16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1" name="Grupp 10"/>
          <p:cNvGrpSpPr/>
          <p:nvPr/>
        </p:nvGrpSpPr>
        <p:grpSpPr>
          <a:xfrm>
            <a:off x="6196084" y="1401986"/>
            <a:ext cx="5629619" cy="1821806"/>
            <a:chOff x="198304" y="4919607"/>
            <a:chExt cx="5629619" cy="1821806"/>
          </a:xfrm>
        </p:grpSpPr>
        <p:sp>
          <p:nvSpPr>
            <p:cNvPr id="10" name="Rektangel med rundade hörn 9"/>
            <p:cNvSpPr/>
            <p:nvPr/>
          </p:nvSpPr>
          <p:spPr>
            <a:xfrm>
              <a:off x="198304" y="4919607"/>
              <a:ext cx="5629619" cy="1821806"/>
            </a:xfrm>
            <a:prstGeom prst="roundRect">
              <a:avLst/>
            </a:prstGeom>
            <a:solidFill>
              <a:srgbClr val="FFE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objekt 7"/>
            <p:cNvPicPr>
              <a:picLocks noChangeAspect="1"/>
            </p:cNvPicPr>
            <p:nvPr/>
          </p:nvPicPr>
          <p:blipFill>
            <a:blip r:embed="rId5"/>
            <a:stretch>
              <a:fillRect/>
            </a:stretch>
          </p:blipFill>
          <p:spPr>
            <a:xfrm>
              <a:off x="991519" y="4942981"/>
              <a:ext cx="4398660" cy="1787415"/>
            </a:xfrm>
            <a:prstGeom prst="rect">
              <a:avLst/>
            </a:prstGeom>
          </p:spPr>
        </p:pic>
      </p:grpSp>
      <p:pic>
        <p:nvPicPr>
          <p:cNvPr id="13" name="Bildobjekt 12"/>
          <p:cNvPicPr>
            <a:picLocks noChangeAspect="1"/>
          </p:cNvPicPr>
          <p:nvPr/>
        </p:nvPicPr>
        <p:blipFill>
          <a:blip r:embed="rId6"/>
          <a:stretch>
            <a:fillRect/>
          </a:stretch>
        </p:blipFill>
        <p:spPr>
          <a:xfrm>
            <a:off x="-184896" y="836673"/>
            <a:ext cx="6537955" cy="5383783"/>
          </a:xfrm>
          <a:prstGeom prst="rect">
            <a:avLst/>
          </a:prstGeom>
        </p:spPr>
      </p:pic>
    </p:spTree>
    <p:extLst>
      <p:ext uri="{BB962C8B-B14F-4D97-AF65-F5344CB8AC3E}">
        <p14:creationId xmlns:p14="http://schemas.microsoft.com/office/powerpoint/2010/main" val="3003000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FAB9F0-F187-43A7-A131-73C6AE919DA1}"/>
              </a:ext>
            </a:extLst>
          </p:cNvPr>
          <p:cNvSpPr>
            <a:spLocks noGrp="1"/>
          </p:cNvSpPr>
          <p:nvPr>
            <p:ph type="title"/>
          </p:nvPr>
        </p:nvSpPr>
        <p:spPr>
          <a:xfrm>
            <a:off x="985684" y="1061151"/>
            <a:ext cx="10515600" cy="746751"/>
          </a:xfrm>
        </p:spPr>
        <p:txBody>
          <a:bodyPr>
            <a:normAutofit fontScale="90000"/>
          </a:bodyPr>
          <a:lstStyle/>
          <a:p>
            <a:r>
              <a:rPr lang="sv-SE" dirty="0" smtClean="0">
                <a:solidFill>
                  <a:srgbClr val="409087"/>
                </a:solidFill>
                <a:latin typeface="Segoe UI" panose="020B0502040204020203" pitchFamily="34" charset="0"/>
                <a:cs typeface="Segoe UI" panose="020B0502040204020203" pitchFamily="34" charset="0"/>
              </a:rPr>
              <a:t>Implementering av </a:t>
            </a:r>
            <a:br>
              <a:rPr lang="sv-SE" dirty="0" smtClean="0">
                <a:solidFill>
                  <a:srgbClr val="409087"/>
                </a:solidFill>
                <a:latin typeface="Segoe UI" panose="020B0502040204020203" pitchFamily="34" charset="0"/>
                <a:cs typeface="Segoe UI" panose="020B0502040204020203" pitchFamily="34" charset="0"/>
              </a:rPr>
            </a:br>
            <a:r>
              <a:rPr lang="sv-SE" dirty="0" smtClean="0">
                <a:solidFill>
                  <a:srgbClr val="409087"/>
                </a:solidFill>
                <a:latin typeface="Segoe UI" panose="020B0502040204020203" pitchFamily="34" charset="0"/>
                <a:cs typeface="Segoe UI" panose="020B0502040204020203" pitchFamily="34" charset="0"/>
              </a:rPr>
              <a:t>Vård- </a:t>
            </a:r>
            <a:r>
              <a:rPr lang="sv-SE" dirty="0">
                <a:solidFill>
                  <a:srgbClr val="409087"/>
                </a:solidFill>
                <a:latin typeface="Segoe UI" panose="020B0502040204020203" pitchFamily="34" charset="0"/>
                <a:cs typeface="Segoe UI" panose="020B0502040204020203" pitchFamily="34" charset="0"/>
              </a:rPr>
              <a:t>och </a:t>
            </a:r>
            <a:r>
              <a:rPr lang="sv-SE" dirty="0" smtClean="0">
                <a:solidFill>
                  <a:srgbClr val="409087"/>
                </a:solidFill>
                <a:latin typeface="Segoe UI" panose="020B0502040204020203" pitchFamily="34" charset="0"/>
                <a:cs typeface="Segoe UI" panose="020B0502040204020203" pitchFamily="34" charset="0"/>
              </a:rPr>
              <a:t>insatsprogram (VIP)</a:t>
            </a:r>
            <a:r>
              <a:rPr lang="sv-SE" dirty="0">
                <a:solidFill>
                  <a:srgbClr val="409087"/>
                </a:solidFill>
                <a:latin typeface="Segoe UI" panose="020B0502040204020203" pitchFamily="34" charset="0"/>
                <a:cs typeface="Segoe UI" panose="020B0502040204020203" pitchFamily="34" charset="0"/>
              </a:rPr>
              <a:t/>
            </a:r>
            <a:br>
              <a:rPr lang="sv-SE" dirty="0">
                <a:solidFill>
                  <a:srgbClr val="409087"/>
                </a:solidFill>
                <a:latin typeface="Segoe UI" panose="020B0502040204020203" pitchFamily="34" charset="0"/>
                <a:cs typeface="Segoe UI" panose="020B0502040204020203" pitchFamily="34" charset="0"/>
              </a:rPr>
            </a:br>
            <a:r>
              <a:rPr lang="sv-SE" dirty="0" smtClean="0">
                <a:solidFill>
                  <a:srgbClr val="409087"/>
                </a:solidFill>
                <a:latin typeface="Segoe UI" panose="020B0502040204020203" pitchFamily="34" charset="0"/>
                <a:cs typeface="Segoe UI" panose="020B0502040204020203" pitchFamily="34" charset="0"/>
              </a:rPr>
              <a:t>i förskola och skola</a:t>
            </a:r>
            <a:endParaRPr lang="sv-SE" dirty="0">
              <a:solidFill>
                <a:srgbClr val="40908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90210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p:cNvPr>
          <p:cNvPicPr>
            <a:picLocks noChangeAspect="1"/>
          </p:cNvPicPr>
          <p:nvPr/>
        </p:nvPicPr>
        <p:blipFill>
          <a:blip r:embed="rId4"/>
          <a:stretch>
            <a:fillRect/>
          </a:stretch>
        </p:blipFill>
        <p:spPr>
          <a:xfrm>
            <a:off x="4482558" y="1444318"/>
            <a:ext cx="2959252" cy="2921150"/>
          </a:xfrm>
          <a:prstGeom prst="rect">
            <a:avLst/>
          </a:prstGeom>
        </p:spPr>
      </p:pic>
      <p:sp>
        <p:nvSpPr>
          <p:cNvPr id="6" name="textruta 5"/>
          <p:cNvSpPr txBox="1"/>
          <p:nvPr/>
        </p:nvSpPr>
        <p:spPr>
          <a:xfrm>
            <a:off x="3173766" y="4543887"/>
            <a:ext cx="55768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smtClean="0">
                <a:ln>
                  <a:noFill/>
                </a:ln>
                <a:solidFill>
                  <a:srgbClr val="C3385D"/>
                </a:solidFill>
                <a:effectLst/>
                <a:uLnTx/>
                <a:uFillTx/>
                <a:latin typeface="Segoe UI" panose="020B0502040204020203" pitchFamily="34" charset="0"/>
                <a:ea typeface="+mn-ea"/>
                <a:cs typeface="Segoe UI" panose="020B0502040204020203" pitchFamily="34" charset="0"/>
              </a:rPr>
              <a:t>Skanna/klicka &amp; börja testa själv!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www.vardochinsats.se</a:t>
            </a:r>
            <a:endParaRPr kumimoji="0" lang="sv-SE" sz="2800" b="0"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1351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250"/>
                                  </p:stCondLst>
                                  <p:iterate type="lt">
                                    <p:tmPct val="10000"/>
                                  </p:iterate>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E6968EC-1669-47B3-82A0-3EEED939C7BA}"/>
              </a:ext>
            </a:extLst>
          </p:cNvPr>
          <p:cNvSpPr>
            <a:spLocks noGrp="1"/>
          </p:cNvSpPr>
          <p:nvPr>
            <p:ph type="body" sz="quarter" idx="10"/>
          </p:nvPr>
        </p:nvSpPr>
        <p:spPr/>
        <p:txBody>
          <a:bodyPr>
            <a:normAutofit fontScale="92500"/>
          </a:bodyPr>
          <a:lstStyle/>
          <a:p>
            <a:r>
              <a:rPr lang="sv-SE" sz="2000" i="1" dirty="0" err="1" smtClean="0"/>
              <a:t>Psst</a:t>
            </a:r>
            <a:r>
              <a:rPr lang="sv-SE" sz="2000" i="1" dirty="0" smtClean="0"/>
              <a:t>. Bilder som inte är källhänvisade är antingen skärmavbilder där källan framgår alternativt kärleksfullt lånade ifrån andra som arbetar med VIP-implementering. TACK!</a:t>
            </a:r>
            <a:endParaRPr lang="sv-SE" sz="2000" i="1" dirty="0"/>
          </a:p>
        </p:txBody>
      </p:sp>
    </p:spTree>
    <p:extLst>
      <p:ext uri="{BB962C8B-B14F-4D97-AF65-F5344CB8AC3E}">
        <p14:creationId xmlns:p14="http://schemas.microsoft.com/office/powerpoint/2010/main" val="70559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90436"/>
            <a:ext cx="1514833" cy="1343038"/>
          </a:xfrm>
          <a:prstGeom prst="rect">
            <a:avLst/>
          </a:prstGeom>
        </p:spPr>
      </p:pic>
      <p:sp>
        <p:nvSpPr>
          <p:cNvPr id="2" name="Rubrik 1"/>
          <p:cNvSpPr>
            <a:spLocks noGrp="1"/>
          </p:cNvSpPr>
          <p:nvPr>
            <p:ph type="title"/>
          </p:nvPr>
        </p:nvSpPr>
        <p:spPr>
          <a:xfrm>
            <a:off x="1130966" y="458694"/>
            <a:ext cx="10515600" cy="725286"/>
          </a:xfrm>
        </p:spPr>
        <p:txBody>
          <a:bodyPr/>
          <a:lstStyle/>
          <a:p>
            <a:r>
              <a:rPr lang="sv-SE" dirty="0" smtClean="0">
                <a:solidFill>
                  <a:srgbClr val="409087"/>
                </a:solidFill>
              </a:rPr>
              <a:t>INNEHÅLLSFÖRTECKNING</a:t>
            </a:r>
            <a:endParaRPr lang="sv-SE" dirty="0">
              <a:solidFill>
                <a:srgbClr val="409087"/>
              </a:solidFill>
            </a:endParaRPr>
          </a:p>
        </p:txBody>
      </p:sp>
      <p:sp>
        <p:nvSpPr>
          <p:cNvPr id="3" name="Platshållare för text 2"/>
          <p:cNvSpPr>
            <a:spLocks noGrp="1"/>
          </p:cNvSpPr>
          <p:nvPr>
            <p:ph type="body" sz="quarter" idx="10"/>
          </p:nvPr>
        </p:nvSpPr>
        <p:spPr>
          <a:xfrm>
            <a:off x="401053" y="1284726"/>
            <a:ext cx="11245515" cy="5028987"/>
          </a:xfrm>
        </p:spPr>
        <p:txBody>
          <a:bodyPr numCol="2"/>
          <a:lstStyle/>
          <a:p>
            <a:pPr marL="342900" indent="-342900">
              <a:buFont typeface="+mj-lt"/>
              <a:buAutoNum type="arabicPeriod" startAt="3"/>
            </a:pPr>
            <a:endParaRPr lang="sv-SE" sz="16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4521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102" y="3008672"/>
            <a:ext cx="4153898" cy="3849328"/>
          </a:xfrm>
          <a:prstGeom prst="rect">
            <a:avLst/>
          </a:prstGeom>
        </p:spPr>
      </p:pic>
      <p:sp>
        <p:nvSpPr>
          <p:cNvPr id="2" name="Rubrik 1">
            <a:extLst>
              <a:ext uri="{FF2B5EF4-FFF2-40B4-BE49-F238E27FC236}">
                <a16:creationId xmlns:a16="http://schemas.microsoft.com/office/drawing/2014/main" id="{33BC420C-9281-266E-C713-D3407CA8F678}"/>
              </a:ext>
            </a:extLst>
          </p:cNvPr>
          <p:cNvSpPr>
            <a:spLocks noGrp="1"/>
          </p:cNvSpPr>
          <p:nvPr>
            <p:ph type="title"/>
          </p:nvPr>
        </p:nvSpPr>
        <p:spPr>
          <a:xfrm>
            <a:off x="510877" y="355994"/>
            <a:ext cx="9544584" cy="1038224"/>
          </a:xfrm>
        </p:spPr>
        <p:txBody>
          <a:bodyPr>
            <a:noAutofit/>
          </a:bodyPr>
          <a:lstStyle/>
          <a:p>
            <a:r>
              <a:rPr lang="sv-SE" sz="4000" dirty="0" smtClean="0">
                <a:solidFill>
                  <a:srgbClr val="409087"/>
                </a:solidFill>
                <a:latin typeface="Segoe UI" panose="020B0502040204020203" pitchFamily="34" charset="0"/>
                <a:cs typeface="Segoe UI" panose="020B0502040204020203" pitchFamily="34" charset="0"/>
              </a:rPr>
              <a:t>Nationella Vård- </a:t>
            </a:r>
            <a:r>
              <a:rPr lang="sv-SE" sz="4000" dirty="0">
                <a:solidFill>
                  <a:srgbClr val="409087"/>
                </a:solidFill>
                <a:latin typeface="Segoe UI" panose="020B0502040204020203" pitchFamily="34" charset="0"/>
                <a:cs typeface="Segoe UI" panose="020B0502040204020203" pitchFamily="34" charset="0"/>
              </a:rPr>
              <a:t>och insatsprogram, </a:t>
            </a:r>
            <a:r>
              <a:rPr lang="sv-SE" sz="4000" dirty="0" smtClean="0">
                <a:solidFill>
                  <a:srgbClr val="409087"/>
                </a:solidFill>
                <a:latin typeface="Segoe UI" panose="020B0502040204020203" pitchFamily="34" charset="0"/>
                <a:cs typeface="Segoe UI" panose="020B0502040204020203" pitchFamily="34" charset="0"/>
              </a:rPr>
              <a:t>VIP</a:t>
            </a:r>
            <a:r>
              <a:rPr lang="sv-SE" sz="4000" dirty="0">
                <a:solidFill>
                  <a:srgbClr val="409087"/>
                </a:solidFill>
                <a:latin typeface="Segoe UI" panose="020B0502040204020203" pitchFamily="34" charset="0"/>
                <a:cs typeface="Segoe UI" panose="020B0502040204020203" pitchFamily="34" charset="0"/>
              </a:rPr>
              <a:t/>
            </a:r>
            <a:br>
              <a:rPr lang="sv-SE" sz="4000" dirty="0">
                <a:solidFill>
                  <a:srgbClr val="409087"/>
                </a:solidFill>
                <a:latin typeface="Segoe UI" panose="020B0502040204020203" pitchFamily="34" charset="0"/>
                <a:cs typeface="Segoe UI" panose="020B0502040204020203" pitchFamily="34" charset="0"/>
              </a:rPr>
            </a:br>
            <a:r>
              <a:rPr lang="sv-SE" sz="4000" dirty="0">
                <a:solidFill>
                  <a:srgbClr val="409087"/>
                </a:solidFill>
                <a:latin typeface="Segoe UI" panose="020B0502040204020203" pitchFamily="34" charset="0"/>
                <a:cs typeface="Segoe UI" panose="020B0502040204020203" pitchFamily="34" charset="0"/>
              </a:rPr>
              <a:t>– ett webbaserat kunskapsstöd</a:t>
            </a:r>
          </a:p>
        </p:txBody>
      </p:sp>
      <p:sp>
        <p:nvSpPr>
          <p:cNvPr id="3" name="Platshållare för innehåll 2">
            <a:extLst>
              <a:ext uri="{FF2B5EF4-FFF2-40B4-BE49-F238E27FC236}">
                <a16:creationId xmlns:a16="http://schemas.microsoft.com/office/drawing/2014/main" id="{74E9744F-5D15-10ED-1FFB-1BD07AC5A717}"/>
              </a:ext>
            </a:extLst>
          </p:cNvPr>
          <p:cNvSpPr>
            <a:spLocks noGrp="1"/>
          </p:cNvSpPr>
          <p:nvPr>
            <p:ph idx="1"/>
          </p:nvPr>
        </p:nvSpPr>
        <p:spPr>
          <a:xfrm>
            <a:off x="510877" y="1786458"/>
            <a:ext cx="10915495" cy="3905253"/>
          </a:xfrm>
        </p:spPr>
        <p:txBody>
          <a:bodyPr>
            <a:normAutofit/>
          </a:bodyPr>
          <a:lstStyle/>
          <a:p>
            <a:pPr>
              <a:lnSpc>
                <a:spcPct val="100000"/>
              </a:lnSpc>
              <a:buClr>
                <a:srgbClr val="C3385D"/>
              </a:buClr>
              <a:buSzPts val="3200"/>
              <a:buFont typeface="Wingdings" panose="05000000000000000000" pitchFamily="2" charset="2"/>
              <a:buChar char="ü"/>
            </a:pPr>
            <a:r>
              <a:rPr lang="sv-SE" sz="1800" dirty="0" smtClean="0">
                <a:solidFill>
                  <a:schemeClr val="dk1"/>
                </a:solidFill>
                <a:latin typeface="Segoe UI" panose="020B0502040204020203" pitchFamily="34" charset="0"/>
                <a:cs typeface="Segoe UI" panose="020B0502040204020203" pitchFamily="34" charset="0"/>
              </a:rPr>
              <a:t>Lät</a:t>
            </a:r>
            <a:r>
              <a:rPr lang="en-US" sz="1800" dirty="0" smtClean="0">
                <a:latin typeface="Segoe UI" panose="020B0502040204020203" pitchFamily="34" charset="0"/>
                <a:cs typeface="Segoe UI" panose="020B0502040204020203" pitchFamily="34" charset="0"/>
              </a:rPr>
              <a:t>tillgänglig </a:t>
            </a:r>
            <a:r>
              <a:rPr lang="en-US" sz="1800" dirty="0">
                <a:latin typeface="Segoe UI" panose="020B0502040204020203" pitchFamily="34" charset="0"/>
                <a:cs typeface="Segoe UI" panose="020B0502040204020203" pitchFamily="34" charset="0"/>
              </a:rPr>
              <a:t>och uppdaterad bästa kunskap om psykisk hälsa </a:t>
            </a:r>
            <a:r>
              <a:rPr lang="en-US" sz="1800" dirty="0" smtClean="0">
                <a:latin typeface="Segoe UI" panose="020B0502040204020203" pitchFamily="34" charset="0"/>
                <a:cs typeface="Segoe UI" panose="020B0502040204020203" pitchFamily="34" charset="0"/>
              </a:rPr>
              <a:t>–öppet för alla</a:t>
            </a:r>
          </a:p>
          <a:p>
            <a:pPr>
              <a:lnSpc>
                <a:spcPct val="100000"/>
              </a:lnSpc>
              <a:buClr>
                <a:srgbClr val="C3385D"/>
              </a:buClr>
              <a:buSzPts val="3200"/>
              <a:buFont typeface="Wingdings" panose="05000000000000000000" pitchFamily="2" charset="2"/>
              <a:buChar char="ü"/>
            </a:pPr>
            <a:r>
              <a:rPr lang="sv-SE" sz="1800" dirty="0" smtClean="0">
                <a:solidFill>
                  <a:schemeClr val="dk1"/>
                </a:solidFill>
                <a:latin typeface="Segoe UI" panose="020B0502040204020203" pitchFamily="34" charset="0"/>
                <a:cs typeface="Segoe UI" panose="020B0502040204020203" pitchFamily="34" charset="0"/>
              </a:rPr>
              <a:t>Omfattar </a:t>
            </a:r>
            <a:r>
              <a:rPr lang="sv-SE" sz="1800" dirty="0">
                <a:solidFill>
                  <a:schemeClr val="dk1"/>
                </a:solidFill>
                <a:latin typeface="Segoe UI" panose="020B0502040204020203" pitchFamily="34" charset="0"/>
                <a:cs typeface="Segoe UI" panose="020B0502040204020203" pitchFamily="34" charset="0"/>
              </a:rPr>
              <a:t>insatser för barn, ungdomar, vuxna och äldre med psykiska besvär</a:t>
            </a:r>
            <a:endParaRPr lang="sv-SE" sz="1800" dirty="0">
              <a:latin typeface="Segoe UI" panose="020B0502040204020203" pitchFamily="34" charset="0"/>
              <a:cs typeface="Segoe UI" panose="020B0502040204020203" pitchFamily="34" charset="0"/>
            </a:endParaRP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a:solidFill>
                  <a:schemeClr val="dk1"/>
                </a:solidFill>
                <a:latin typeface="Segoe UI" panose="020B0502040204020203" pitchFamily="34" charset="0"/>
                <a:cs typeface="Segoe UI" panose="020B0502040204020203" pitchFamily="34" charset="0"/>
              </a:rPr>
              <a:t>Vänder sig till </a:t>
            </a:r>
            <a:r>
              <a:rPr lang="sv-SE" sz="1800" dirty="0" smtClean="0">
                <a:solidFill>
                  <a:schemeClr val="dk1"/>
                </a:solidFill>
                <a:latin typeface="Segoe UI" panose="020B0502040204020203" pitchFamily="34" charset="0"/>
                <a:cs typeface="Segoe UI" panose="020B0502040204020203" pitchFamily="34" charset="0"/>
              </a:rPr>
              <a:t>personal inom förskola/skola</a:t>
            </a:r>
            <a:r>
              <a:rPr lang="sv-SE" sz="1800" dirty="0">
                <a:solidFill>
                  <a:schemeClr val="dk1"/>
                </a:solidFill>
                <a:latin typeface="Segoe UI" panose="020B0502040204020203" pitchFamily="34" charset="0"/>
                <a:cs typeface="Segoe UI" panose="020B0502040204020203" pitchFamily="34" charset="0"/>
              </a:rPr>
              <a:t>, </a:t>
            </a:r>
            <a:r>
              <a:rPr lang="sv-SE" sz="1800" dirty="0" smtClean="0">
                <a:solidFill>
                  <a:schemeClr val="dk1"/>
                </a:solidFill>
                <a:latin typeface="Segoe UI" panose="020B0502040204020203" pitchFamily="34" charset="0"/>
                <a:cs typeface="Segoe UI" panose="020B0502040204020203" pitchFamily="34" charset="0"/>
              </a:rPr>
              <a:t>socialtjänst samt hälso- </a:t>
            </a:r>
            <a:r>
              <a:rPr lang="sv-SE" sz="1800" dirty="0">
                <a:solidFill>
                  <a:schemeClr val="dk1"/>
                </a:solidFill>
                <a:latin typeface="Segoe UI" panose="020B0502040204020203" pitchFamily="34" charset="0"/>
                <a:cs typeface="Segoe UI" panose="020B0502040204020203" pitchFamily="34" charset="0"/>
              </a:rPr>
              <a:t>och sjukvård</a:t>
            </a: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smtClean="0">
                <a:latin typeface="Segoe UI" panose="020B0502040204020203" pitchFamily="34" charset="0"/>
                <a:cs typeface="Segoe UI" panose="020B0502040204020203" pitchFamily="34" charset="0"/>
              </a:rPr>
              <a:t>För </a:t>
            </a:r>
            <a:r>
              <a:rPr lang="sv-SE" sz="1800" dirty="0">
                <a:latin typeface="Segoe UI" panose="020B0502040204020203" pitchFamily="34" charset="0"/>
                <a:cs typeface="Segoe UI" panose="020B0502040204020203" pitchFamily="34" charset="0"/>
              </a:rPr>
              <a:t>rätt stöd i rätt </a:t>
            </a:r>
            <a:r>
              <a:rPr lang="sv-SE" sz="1800" dirty="0" smtClean="0">
                <a:latin typeface="Segoe UI" panose="020B0502040204020203" pitchFamily="34" charset="0"/>
                <a:cs typeface="Segoe UI" panose="020B0502040204020203" pitchFamily="34" charset="0"/>
              </a:rPr>
              <a:t>situation</a:t>
            </a: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smtClean="0">
                <a:latin typeface="Segoe UI" panose="020B0502040204020203" pitchFamily="34" charset="0"/>
                <a:cs typeface="Segoe UI" panose="020B0502040204020203" pitchFamily="34" charset="0"/>
              </a:rPr>
              <a:t>Gynnar samverkan</a:t>
            </a:r>
          </a:p>
          <a:p>
            <a:pPr marL="0" lvl="0" indent="0" algn="l" rtl="0">
              <a:lnSpc>
                <a:spcPct val="100000"/>
              </a:lnSpc>
              <a:spcBef>
                <a:spcPts val="1000"/>
              </a:spcBef>
              <a:spcAft>
                <a:spcPts val="0"/>
              </a:spcAft>
              <a:buClr>
                <a:schemeClr val="dk1"/>
              </a:buClr>
              <a:buSzPts val="3200"/>
              <a:buNone/>
            </a:pPr>
            <a:endParaRPr lang="sv-SE"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9990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0" y="3673564"/>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p:txBody>
          <a:bodyPr>
            <a:normAutofit/>
          </a:bodyPr>
          <a:lstStyle/>
          <a:p>
            <a:r>
              <a:rPr lang="sv-SE" dirty="0">
                <a:solidFill>
                  <a:srgbClr val="409087"/>
                </a:solidFill>
                <a:latin typeface="Segoe UI" panose="020B0502040204020203" pitchFamily="34" charset="0"/>
                <a:cs typeface="Segoe UI" panose="020B0502040204020203" pitchFamily="34" charset="0"/>
              </a:rPr>
              <a:t>Varför bör medarbetare ha kunskap om</a:t>
            </a:r>
            <a:br>
              <a:rPr lang="sv-SE" dirty="0">
                <a:solidFill>
                  <a:srgbClr val="409087"/>
                </a:solidFill>
                <a:latin typeface="Segoe UI" panose="020B0502040204020203" pitchFamily="34" charset="0"/>
                <a:cs typeface="Segoe UI" panose="020B0502040204020203" pitchFamily="34" charset="0"/>
              </a:rPr>
            </a:br>
            <a:r>
              <a:rPr lang="sv-SE" dirty="0">
                <a:solidFill>
                  <a:srgbClr val="409087"/>
                </a:solidFill>
                <a:latin typeface="Segoe UI" panose="020B0502040204020203" pitchFamily="34" charset="0"/>
                <a:cs typeface="Segoe UI" panose="020B0502040204020203" pitchFamily="34" charset="0"/>
              </a:rPr>
              <a:t>vård- och insatsprogram (VIP</a:t>
            </a:r>
            <a:r>
              <a:rPr lang="sv-SE" dirty="0" smtClean="0">
                <a:solidFill>
                  <a:srgbClr val="409087"/>
                </a:solidFill>
                <a:latin typeface="Segoe UI" panose="020B0502040204020203" pitchFamily="34" charset="0"/>
                <a:cs typeface="Segoe UI" panose="020B0502040204020203" pitchFamily="34" charset="0"/>
              </a:rPr>
              <a: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p:txBody>
          <a:bodyPr>
            <a:normAutofit/>
          </a:bodyPr>
          <a:lstStyle/>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Vi behöver bättre ta vara på våra gemensamma resurser inom vård, stöd och omsorg</a:t>
            </a:r>
          </a:p>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Individen har ofta behov av insatser från flera huvudmän samtidigt</a:t>
            </a:r>
          </a:p>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Kunskapsstödet ger helhetssyn kring individens behov </a:t>
            </a:r>
          </a:p>
          <a:p>
            <a:pPr>
              <a:buClr>
                <a:srgbClr val="C3385D"/>
              </a:buClr>
              <a:buFont typeface="Wingdings" panose="05000000000000000000" pitchFamily="2" charset="2"/>
              <a:buChar char="ü"/>
            </a:pPr>
            <a:r>
              <a:rPr lang="sv-SE" sz="2000" dirty="0">
                <a:solidFill>
                  <a:srgbClr val="494746"/>
                </a:solidFill>
                <a:effectLst/>
                <a:latin typeface="Segoe UI" panose="020B0502040204020203" pitchFamily="34" charset="0"/>
                <a:ea typeface="Times New Roman" panose="02020603050405020304" pitchFamily="18" charset="0"/>
                <a:cs typeface="Segoe UI" panose="020B0502040204020203" pitchFamily="34" charset="0"/>
              </a:rPr>
              <a:t>Här kan olika verksamheter och professioner ta del av varandras kunskapsunderlag</a:t>
            </a:r>
          </a:p>
          <a:p>
            <a:pPr>
              <a:buClr>
                <a:srgbClr val="C3385D"/>
              </a:buClr>
              <a:buFont typeface="Wingdings" panose="05000000000000000000" pitchFamily="2" charset="2"/>
              <a:buChar char="ü"/>
            </a:pPr>
            <a:r>
              <a:rPr lang="sv-SE" sz="2000" dirty="0">
                <a:solidFill>
                  <a:srgbClr val="494746"/>
                </a:solidFill>
                <a:effectLst/>
                <a:latin typeface="Segoe UI" panose="020B0502040204020203" pitchFamily="34" charset="0"/>
                <a:ea typeface="Times New Roman" panose="02020603050405020304" pitchFamily="18" charset="0"/>
                <a:cs typeface="Segoe UI" panose="020B0502040204020203" pitchFamily="34" charset="0"/>
              </a:rPr>
              <a:t>Det skapar realistiska förväntningar verksamheter och professioner emellan</a:t>
            </a:r>
            <a:endParaRPr lang="sv-SE"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7090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0" y="3918890"/>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Syftet med </a:t>
            </a:r>
            <a:r>
              <a:rPr lang="sv-SE" sz="3600" dirty="0" smtClean="0">
                <a:solidFill>
                  <a:srgbClr val="409087"/>
                </a:solidFill>
                <a:latin typeface="Segoe UI" panose="020B0502040204020203" pitchFamily="34" charset="0"/>
                <a:cs typeface="Segoe UI" panose="020B0502040204020203" pitchFamily="34" charset="0"/>
              </a:rPr>
              <a:t>nationell kunskapsstyrning </a:t>
            </a:r>
            <a:r>
              <a:rPr lang="sv-SE" sz="3600" dirty="0">
                <a:solidFill>
                  <a:srgbClr val="409087"/>
                </a:solidFill>
                <a:latin typeface="Segoe UI" panose="020B0502040204020203" pitchFamily="34" charset="0"/>
                <a:cs typeface="Segoe UI" panose="020B0502040204020203" pitchFamily="34" charset="0"/>
              </a:rPr>
              <a:t>samt regionsövergripande </a:t>
            </a:r>
            <a:r>
              <a:rPr lang="sv-SE" sz="3600" dirty="0" smtClean="0">
                <a:solidFill>
                  <a:srgbClr val="409087"/>
                </a:solidFill>
                <a:latin typeface="Segoe UI" panose="020B0502040204020203" pitchFamily="34" charset="0"/>
                <a:cs typeface="Segoe UI" panose="020B0502040204020203" pitchFamily="34" charset="0"/>
              </a:rPr>
              <a:t>implementering?</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515600" cy="4351338"/>
          </a:xfrm>
        </p:spPr>
        <p:txBody>
          <a:bodyPr>
            <a:normAutofit/>
          </a:bodyPr>
          <a:lstStyle/>
          <a:p>
            <a:pPr marL="0" indent="0">
              <a:lnSpc>
                <a:spcPct val="100000"/>
              </a:lnSpc>
              <a:spcBef>
                <a:spcPts val="0"/>
              </a:spcBef>
              <a:buNone/>
            </a:pPr>
            <a:r>
              <a:rPr lang="sv-SE" sz="2000" dirty="0">
                <a:solidFill>
                  <a:schemeClr val="tx1">
                    <a:lumMod val="65000"/>
                    <a:lumOff val="35000"/>
                  </a:schemeClr>
                </a:solidFill>
                <a:latin typeface="Segoe UI" panose="020B0502040204020203" pitchFamily="34" charset="0"/>
                <a:cs typeface="Segoe UI" panose="020B0502040204020203" pitchFamily="34" charset="0"/>
              </a:rPr>
              <a:t>Syftet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med…</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nationella </a:t>
            </a:r>
            <a:r>
              <a:rPr lang="sv-SE" sz="1800" dirty="0">
                <a:solidFill>
                  <a:schemeClr val="tx1">
                    <a:lumMod val="65000"/>
                    <a:lumOff val="35000"/>
                  </a:schemeClr>
                </a:solidFill>
                <a:latin typeface="Segoe UI" panose="020B0502040204020203" pitchFamily="34" charset="0"/>
                <a:cs typeface="Segoe UI" panose="020B0502040204020203" pitchFamily="34" charset="0"/>
              </a:rPr>
              <a:t>kunskapsstyrningen inom psykisk hälsa är att säkerställa en mer jämlik, kunskapsbaserad och effektiv vård och omsorg i hela landet.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kunskapsstödet </a:t>
            </a:r>
            <a:r>
              <a:rPr lang="sv-SE" sz="1800" dirty="0">
                <a:solidFill>
                  <a:schemeClr val="tx1">
                    <a:lumMod val="65000"/>
                    <a:lumOff val="35000"/>
                  </a:schemeClr>
                </a:solidFill>
                <a:latin typeface="Segoe UI" panose="020B0502040204020203" pitchFamily="34" charset="0"/>
                <a:cs typeface="Segoe UI" panose="020B0502040204020203" pitchFamily="34" charset="0"/>
              </a:rPr>
              <a:t>nationella vård- och insatsprogrammen (VIP) är att ge lättillgänglig, forskningsbaserad kunskap som underlättar för samverkan och delaktighet.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att </a:t>
            </a:r>
            <a:r>
              <a:rPr lang="sv-SE" sz="1800" dirty="0">
                <a:solidFill>
                  <a:schemeClr val="tx1">
                    <a:lumMod val="65000"/>
                    <a:lumOff val="35000"/>
                  </a:schemeClr>
                </a:solidFill>
                <a:latin typeface="Segoe UI" panose="020B0502040204020203" pitchFamily="34" charset="0"/>
                <a:cs typeface="Segoe UI" panose="020B0502040204020203" pitchFamily="34" charset="0"/>
              </a:rPr>
              <a:t>implementera VIP i skolan är att underlätta samverkan samt ge förutsättningar för skolpersonal att vid rätt tid och på rätt nivå möta elever i behov av stöd för sin psykiska ohälsa/hälsa.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regionsövergripande </a:t>
            </a:r>
            <a:r>
              <a:rPr lang="sv-SE" sz="1800" dirty="0">
                <a:solidFill>
                  <a:schemeClr val="tx1">
                    <a:lumMod val="65000"/>
                    <a:lumOff val="35000"/>
                  </a:schemeClr>
                </a:solidFill>
                <a:latin typeface="Segoe UI" panose="020B0502040204020203" pitchFamily="34" charset="0"/>
                <a:cs typeface="Segoe UI" panose="020B0502040204020203" pitchFamily="34" charset="0"/>
              </a:rPr>
              <a:t>implementering av Vård- och insatsprogrammen i är att det ska vara jämlikt, att alla skolor och elevhälsa i Jönköpings län ska få kännedom om att kunskapsstödet finns och att det underlättar i samverkan med hälso-och sjukvård och socialtjänst. </a:t>
            </a:r>
          </a:p>
        </p:txBody>
      </p:sp>
    </p:spTree>
    <p:extLst>
      <p:ext uri="{BB962C8B-B14F-4D97-AF65-F5344CB8AC3E}">
        <p14:creationId xmlns:p14="http://schemas.microsoft.com/office/powerpoint/2010/main" val="1431054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37901" y="3722365"/>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Syftet med </a:t>
            </a:r>
            <a:r>
              <a:rPr lang="sv-SE" sz="3600" dirty="0" smtClean="0">
                <a:solidFill>
                  <a:srgbClr val="409087"/>
                </a:solidFill>
                <a:latin typeface="Segoe UI" panose="020B0502040204020203" pitchFamily="34" charset="0"/>
                <a:cs typeface="Segoe UI" panose="020B0502040204020203" pitchFamily="34" charset="0"/>
              </a:rPr>
              <a:t>implementeringsstödet…</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515600" cy="4351338"/>
          </a:xfrm>
        </p:spPr>
        <p:txBody>
          <a:bodyPr>
            <a:normAutofit/>
          </a:bodyPr>
          <a:lstStyle/>
          <a:p>
            <a:pPr>
              <a:buClr>
                <a:srgbClr val="C3385D"/>
              </a:buClr>
            </a:pP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…är </a:t>
            </a:r>
            <a:r>
              <a:rPr lang="sv-SE" sz="2000" dirty="0">
                <a:solidFill>
                  <a:schemeClr val="tx1">
                    <a:lumMod val="65000"/>
                    <a:lumOff val="35000"/>
                  </a:schemeClr>
                </a:solidFill>
                <a:latin typeface="Segoe UI" panose="020B0502040204020203" pitchFamily="34" charset="0"/>
                <a:cs typeface="Segoe UI" panose="020B0502040204020203" pitchFamily="34" charset="0"/>
              </a:rPr>
              <a:t>att bidra till att all personal i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förskolan/skolan </a:t>
            </a:r>
            <a:r>
              <a:rPr lang="sv-SE" sz="2000" dirty="0">
                <a:solidFill>
                  <a:schemeClr val="tx1">
                    <a:lumMod val="65000"/>
                    <a:lumOff val="35000"/>
                  </a:schemeClr>
                </a:solidFill>
                <a:latin typeface="Segoe UI" panose="020B0502040204020203" pitchFamily="34" charset="0"/>
                <a:cs typeface="Segoe UI" panose="020B0502040204020203" pitchFamily="34" charset="0"/>
              </a:rPr>
              <a:t>ska få kännedom om att kunskapsstödet finns som ett stöd i deras vardag och för att underlätta vid samverkan med hälso- och sjukvård och socialtjänst.</a:t>
            </a:r>
          </a:p>
          <a:p>
            <a:pPr>
              <a:buClr>
                <a:srgbClr val="C3385D"/>
              </a:buClr>
            </a:pPr>
            <a:r>
              <a:rPr lang="sv-SE" sz="2000" dirty="0">
                <a:solidFill>
                  <a:schemeClr val="tx1">
                    <a:lumMod val="65000"/>
                    <a:lumOff val="35000"/>
                  </a:schemeClr>
                </a:solidFill>
                <a:latin typeface="Segoe UI" panose="020B0502040204020203" pitchFamily="34" charset="0"/>
                <a:cs typeface="Segoe UI" panose="020B0502040204020203" pitchFamily="34" charset="0"/>
              </a:rPr>
              <a:t>Parallellt med att skolan genomför implementeringsstödet behöver varje huvudman fundera vidare över hur och i vilken utsträckningen de ska nyttja kunskapsstödet vidare. </a:t>
            </a:r>
          </a:p>
          <a:p>
            <a:pPr>
              <a:buClr>
                <a:srgbClr val="C3385D"/>
              </a:buClr>
            </a:pP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Frågeställningarna på följande sida </a:t>
            </a:r>
            <a:r>
              <a:rPr lang="sv-SE" sz="2000" dirty="0">
                <a:solidFill>
                  <a:schemeClr val="tx1">
                    <a:lumMod val="65000"/>
                    <a:lumOff val="35000"/>
                  </a:schemeClr>
                </a:solidFill>
                <a:latin typeface="Segoe UI" panose="020B0502040204020203" pitchFamily="34" charset="0"/>
                <a:cs typeface="Segoe UI" panose="020B0502040204020203" pitchFamily="34" charset="0"/>
              </a:rPr>
              <a:t>är ett stöd för att på huvudmannanivå (skolchefer) börja reflektera över det.  </a:t>
            </a:r>
          </a:p>
        </p:txBody>
      </p:sp>
    </p:spTree>
    <p:extLst>
      <p:ext uri="{BB962C8B-B14F-4D97-AF65-F5344CB8AC3E}">
        <p14:creationId xmlns:p14="http://schemas.microsoft.com/office/powerpoint/2010/main" val="285211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37901" y="3722365"/>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Reflektionsfrågor </a:t>
            </a:r>
            <a:r>
              <a:rPr lang="sv-SE" sz="3600" dirty="0" smtClean="0">
                <a:solidFill>
                  <a:srgbClr val="409087"/>
                </a:solidFill>
                <a:latin typeface="Segoe UI" panose="020B0502040204020203" pitchFamily="34" charset="0"/>
                <a:cs typeface="Segoe UI" panose="020B0502040204020203" pitchFamily="34" charset="0"/>
              </a:rPr>
              <a:t>rektor/elevhälsa</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880470" cy="4351338"/>
          </a:xfrm>
        </p:spPr>
        <p:txBody>
          <a:bodyPr>
            <a:normAutofit/>
          </a:bodyPr>
          <a:lstStyle/>
          <a:p>
            <a:pPr>
              <a:buClr>
                <a:srgbClr val="C3385D"/>
              </a:buClr>
              <a:buFont typeface="Segoe UI" panose="020B0502040204020203" pitchFamily="34" charset="0"/>
              <a:buChar char="?"/>
            </a:pPr>
            <a:r>
              <a:rPr lang="sv-SE" sz="2000" b="1" dirty="0">
                <a:solidFill>
                  <a:schemeClr val="tx1">
                    <a:lumMod val="65000"/>
                    <a:lumOff val="35000"/>
                  </a:schemeClr>
                </a:solidFill>
                <a:latin typeface="Segoe UI" panose="020B0502040204020203" pitchFamily="34" charset="0"/>
                <a:cs typeface="Segoe UI" panose="020B0502040204020203" pitchFamily="34" charset="0"/>
              </a:rPr>
              <a:t>Hur vill jag som </a:t>
            </a:r>
            <a:r>
              <a:rPr lang="sv-SE" sz="2000" b="1" dirty="0" smtClean="0">
                <a:solidFill>
                  <a:schemeClr val="tx1">
                    <a:lumMod val="65000"/>
                    <a:lumOff val="35000"/>
                  </a:schemeClr>
                </a:solidFill>
                <a:latin typeface="Segoe UI" panose="020B0502040204020203" pitchFamily="34" charset="0"/>
                <a:cs typeface="Segoe UI" panose="020B0502040204020203" pitchFamily="34" charset="0"/>
              </a:rPr>
              <a:t>rektor och vi i elevhälsan att </a:t>
            </a:r>
            <a:r>
              <a:rPr lang="sv-SE" sz="2000" b="1" dirty="0">
                <a:solidFill>
                  <a:schemeClr val="tx1">
                    <a:lumMod val="65000"/>
                    <a:lumOff val="35000"/>
                  </a:schemeClr>
                </a:solidFill>
                <a:latin typeface="Segoe UI" panose="020B0502040204020203" pitchFamily="34" charset="0"/>
                <a:cs typeface="Segoe UI" panose="020B0502040204020203" pitchFamily="34" charset="0"/>
              </a:rPr>
              <a:t>kunskapsstödet VIP skall nyttjas </a:t>
            </a:r>
            <a:r>
              <a:rPr lang="sv-SE" sz="2000" b="1" dirty="0" smtClean="0">
                <a:solidFill>
                  <a:schemeClr val="tx1">
                    <a:lumMod val="65000"/>
                    <a:lumOff val="35000"/>
                  </a:schemeClr>
                </a:solidFill>
                <a:latin typeface="Segoe UI" panose="020B0502040204020203" pitchFamily="34" charset="0"/>
                <a:cs typeface="Segoe UI" panose="020B0502040204020203" pitchFamily="34" charset="0"/>
              </a:rPr>
              <a:t>på vår enhet?</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Har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organisationen </a:t>
            </a:r>
            <a:r>
              <a:rPr lang="sv-SE" sz="2000" dirty="0">
                <a:solidFill>
                  <a:schemeClr val="tx1">
                    <a:lumMod val="65000"/>
                    <a:lumOff val="35000"/>
                  </a:schemeClr>
                </a:solidFill>
                <a:latin typeface="Segoe UI" panose="020B0502040204020203" pitchFamily="34" charset="0"/>
                <a:cs typeface="Segoe UI" panose="020B0502040204020203" pitchFamily="34" charset="0"/>
              </a:rPr>
              <a:t>förutsättningar att arbeta i linje med VIP?</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säkerställer vi att </a:t>
            </a:r>
            <a:r>
              <a:rPr lang="sv-SE" sz="2000" dirty="0">
                <a:solidFill>
                  <a:schemeClr val="tx1">
                    <a:lumMod val="65000"/>
                    <a:lumOff val="35000"/>
                  </a:schemeClr>
                </a:solidFill>
                <a:latin typeface="Segoe UI" panose="020B0502040204020203" pitchFamily="34" charset="0"/>
                <a:cs typeface="Segoe UI" panose="020B0502040204020203" pitchFamily="34" charset="0"/>
              </a:rPr>
              <a:t>kunskapen finns i hela organisationen och att kunskapen bibehålls</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
            </a:r>
            <a:endParaRPr lang="sv-SE" sz="2000" b="1" dirty="0">
              <a:solidFill>
                <a:schemeClr val="tx1">
                  <a:lumMod val="65000"/>
                  <a:lumOff val="35000"/>
                </a:schemeClr>
              </a:solidFill>
              <a:latin typeface="Segoe UI" panose="020B0502040204020203" pitchFamily="34" charset="0"/>
              <a:cs typeface="Segoe UI" panose="020B0502040204020203" pitchFamily="34" charset="0"/>
            </a:endParaRP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kan nationella riktlinjer (VIP) vara ett stöd i styrning och ledning?</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kan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vi skapa </a:t>
            </a:r>
            <a:r>
              <a:rPr lang="sv-SE" sz="2000" dirty="0">
                <a:solidFill>
                  <a:schemeClr val="tx1">
                    <a:lumMod val="65000"/>
                    <a:lumOff val="35000"/>
                  </a:schemeClr>
                </a:solidFill>
                <a:latin typeface="Segoe UI" panose="020B0502040204020203" pitchFamily="34" charset="0"/>
                <a:cs typeface="Segoe UI" panose="020B0502040204020203" pitchFamily="34" charset="0"/>
              </a:rPr>
              <a:t>förutsättningar för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att vår organisation </a:t>
            </a:r>
            <a:r>
              <a:rPr lang="sv-SE" sz="2000" dirty="0">
                <a:solidFill>
                  <a:schemeClr val="tx1">
                    <a:lumMod val="65000"/>
                    <a:lumOff val="35000"/>
                  </a:schemeClr>
                </a:solidFill>
                <a:latin typeface="Segoe UI" panose="020B0502040204020203" pitchFamily="34" charset="0"/>
                <a:cs typeface="Segoe UI" panose="020B0502040204020203" pitchFamily="34" charset="0"/>
              </a:rPr>
              <a:t>skall kunna jobba utifrån VIP</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03065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7D066-CDFB-CE2F-AAEC-12CBEC26E937}"/>
              </a:ext>
            </a:extLst>
          </p:cNvPr>
          <p:cNvSpPr>
            <a:spLocks noGrp="1"/>
          </p:cNvSpPr>
          <p:nvPr>
            <p:ph type="title"/>
          </p:nvPr>
        </p:nvSpPr>
        <p:spPr>
          <a:xfrm>
            <a:off x="409574" y="103286"/>
            <a:ext cx="10515600" cy="949325"/>
          </a:xfrm>
        </p:spPr>
        <p:txBody>
          <a:bodyPr/>
          <a:lstStyle/>
          <a:p>
            <a:r>
              <a:rPr lang="sv-SE" dirty="0">
                <a:solidFill>
                  <a:srgbClr val="409087"/>
                </a:solidFill>
                <a:latin typeface="Segoe UI" panose="020B0502040204020203" pitchFamily="34" charset="0"/>
                <a:cs typeface="Segoe UI" panose="020B0502040204020203" pitchFamily="34" charset="0"/>
              </a:rPr>
              <a:t>Nationell kunskapsstyrning</a:t>
            </a:r>
          </a:p>
        </p:txBody>
      </p:sp>
      <p:graphicFrame>
        <p:nvGraphicFramePr>
          <p:cNvPr id="4" name="Platshållare för innehåll 3">
            <a:extLst>
              <a:ext uri="{FF2B5EF4-FFF2-40B4-BE49-F238E27FC236}">
                <a16:creationId xmlns:a16="http://schemas.microsoft.com/office/drawing/2014/main" id="{6E26C17B-3690-C828-5E64-5D2E6C248B47}"/>
              </a:ext>
            </a:extLst>
          </p:cNvPr>
          <p:cNvGraphicFramePr>
            <a:graphicFrameLocks noGrp="1"/>
          </p:cNvGraphicFramePr>
          <p:nvPr>
            <p:ph idx="1"/>
            <p:extLst/>
          </p:nvPr>
        </p:nvGraphicFramePr>
        <p:xfrm>
          <a:off x="-407220" y="585787"/>
          <a:ext cx="12776201" cy="467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EE715EBC-8238-019C-CD56-9C070FBAECE1}"/>
              </a:ext>
            </a:extLst>
          </p:cNvPr>
          <p:cNvGraphicFramePr/>
          <p:nvPr>
            <p:extLst/>
          </p:nvPr>
        </p:nvGraphicFramePr>
        <p:xfrm>
          <a:off x="628650" y="5481637"/>
          <a:ext cx="10077449" cy="1176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10933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2380</Words>
  <Application>Microsoft Office PowerPoint</Application>
  <PresentationFormat>Bredbild</PresentationFormat>
  <Paragraphs>206</Paragraphs>
  <Slides>21</Slides>
  <Notes>14</Notes>
  <HiddenSlides>1</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21</vt:i4>
      </vt:variant>
    </vt:vector>
  </HeadingPairs>
  <TitlesOfParts>
    <vt:vector size="31" baseType="lpstr">
      <vt:lpstr>Arial</vt:lpstr>
      <vt:lpstr>Calibri</vt:lpstr>
      <vt:lpstr>Calibri Light</vt:lpstr>
      <vt:lpstr>Franklin Gothic Book</vt:lpstr>
      <vt:lpstr>Franklin Gothic Medium</vt:lpstr>
      <vt:lpstr>Segoe UI</vt:lpstr>
      <vt:lpstr>Times New Roman</vt:lpstr>
      <vt:lpstr>Verdana</vt:lpstr>
      <vt:lpstr>Wingdings</vt:lpstr>
      <vt:lpstr>Office-tema</vt:lpstr>
      <vt:lpstr>En kort instruktion</vt:lpstr>
      <vt:lpstr>Implementering av  Vård- och insatsprogram (VIP) i förskola och skola</vt:lpstr>
      <vt:lpstr>INNEHÅLLSFÖRTECKNING</vt:lpstr>
      <vt:lpstr>Nationella Vård- och insatsprogram, VIP – ett webbaserat kunskapsstöd</vt:lpstr>
      <vt:lpstr>Varför bör medarbetare ha kunskap om vård- och insatsprogram (VIP)?</vt:lpstr>
      <vt:lpstr>Syftet med nationell kunskapsstyrning samt regionsövergripande implementering?</vt:lpstr>
      <vt:lpstr>Syftet med implementeringsstödet…</vt:lpstr>
      <vt:lpstr>Reflektionsfrågor rektor/elevhälsa</vt:lpstr>
      <vt:lpstr>Nationell kunskapsstyrning</vt:lpstr>
      <vt:lpstr>Behöver vi verkligen ytterligare dokument?</vt:lpstr>
      <vt:lpstr>VIP kan vara stöd i utvecklingsarbetet</vt:lpstr>
      <vt:lpstr>PowerPoint-presentation</vt:lpstr>
      <vt:lpstr>Vård och insatsprogram i förskolan/skolan</vt:lpstr>
      <vt:lpstr>Hur är ett vård- och insatsprogram uppbyggt?</vt:lpstr>
      <vt:lpstr>….. fler program och/eller fler kapitel?</vt:lpstr>
      <vt:lpstr>Sök på och filtrera innehållet</vt:lpstr>
      <vt:lpstr>På vilket sätt kan vård- och insatsprogram bidra till bättre förutsättningar för barn/elever?</vt:lpstr>
      <vt:lpstr>Stödmaterial</vt:lpstr>
      <vt:lpstr>Stödmaterial för Implementering (av VIP) </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kort instruktion</dc:title>
  <dc:creator>Wanselius Katarina</dc:creator>
  <cp:lastModifiedBy>Wanselius Katarina</cp:lastModifiedBy>
  <cp:revision>7</cp:revision>
  <dcterms:created xsi:type="dcterms:W3CDTF">2025-04-02T08:52:58Z</dcterms:created>
  <dcterms:modified xsi:type="dcterms:W3CDTF">2025-04-02T09:12:03Z</dcterms:modified>
</cp:coreProperties>
</file>